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6"/>
  </p:notesMasterIdLst>
  <p:sldIdLst>
    <p:sldId id="311" r:id="rId3"/>
    <p:sldId id="320" r:id="rId4"/>
    <p:sldId id="310" r:id="rId5"/>
    <p:sldId id="304" r:id="rId6"/>
    <p:sldId id="297" r:id="rId7"/>
    <p:sldId id="287" r:id="rId8"/>
    <p:sldId id="301" r:id="rId9"/>
    <p:sldId id="305" r:id="rId10"/>
    <p:sldId id="261" r:id="rId11"/>
    <p:sldId id="262" r:id="rId12"/>
    <p:sldId id="264" r:id="rId13"/>
    <p:sldId id="267" r:id="rId14"/>
    <p:sldId id="318" r:id="rId15"/>
    <p:sldId id="272" r:id="rId16"/>
    <p:sldId id="275" r:id="rId17"/>
    <p:sldId id="283" r:id="rId18"/>
    <p:sldId id="278" r:id="rId19"/>
    <p:sldId id="306" r:id="rId20"/>
    <p:sldId id="312" r:id="rId21"/>
    <p:sldId id="299" r:id="rId22"/>
    <p:sldId id="289" r:id="rId23"/>
    <p:sldId id="321" r:id="rId24"/>
    <p:sldId id="29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589"/>
    <a:srgbClr val="2A72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64" autoAdjust="0"/>
  </p:normalViewPr>
  <p:slideViewPr>
    <p:cSldViewPr>
      <p:cViewPr>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5A328D-6066-44DB-A26D-AD60B3B0CB09}" type="datetimeFigureOut">
              <a:rPr lang="en-US" smtClean="0"/>
              <a:t>6/24/2015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84C411-7C56-4504-B3C5-8D420C5F291E}" type="slidenum">
              <a:rPr lang="en-US" smtClean="0"/>
              <a:t>‹#›</a:t>
            </a:fld>
            <a:endParaRPr lang="en-US"/>
          </a:p>
        </p:txBody>
      </p:sp>
    </p:spTree>
    <p:extLst>
      <p:ext uri="{BB962C8B-B14F-4D97-AF65-F5344CB8AC3E}">
        <p14:creationId xmlns:p14="http://schemas.microsoft.com/office/powerpoint/2010/main" val="485002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Masjid Sultan Qaboos in Oman.</a:t>
            </a:r>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2</a:t>
            </a:fld>
            <a:endParaRPr lang="en-US"/>
          </a:p>
        </p:txBody>
      </p:sp>
    </p:spTree>
    <p:extLst>
      <p:ext uri="{BB962C8B-B14F-4D97-AF65-F5344CB8AC3E}">
        <p14:creationId xmlns:p14="http://schemas.microsoft.com/office/powerpoint/2010/main" val="3214171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3</a:t>
            </a:fld>
            <a:endParaRPr lang="en-US"/>
          </a:p>
        </p:txBody>
      </p:sp>
    </p:spTree>
    <p:extLst>
      <p:ext uri="{BB962C8B-B14F-4D97-AF65-F5344CB8AC3E}">
        <p14:creationId xmlns:p14="http://schemas.microsoft.com/office/powerpoint/2010/main" val="2266659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teacher can ask the question to the students first. The</a:t>
            </a:r>
            <a:r>
              <a:rPr lang="en-US" baseline="0" dirty="0" smtClean="0"/>
              <a:t> students may be able to answer or may not. If any student can answer, the teacher can ask few other question related to the picture. Then the teacher can show the information given below the picture.</a:t>
            </a:r>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4</a:t>
            </a:fld>
            <a:endParaRPr lang="en-US"/>
          </a:p>
        </p:txBody>
      </p:sp>
    </p:spTree>
    <p:extLst>
      <p:ext uri="{BB962C8B-B14F-4D97-AF65-F5344CB8AC3E}">
        <p14:creationId xmlns:p14="http://schemas.microsoft.com/office/powerpoint/2010/main" val="183936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will be shown. The SS will be asked to pronounce the word. If it is needed teacher can help. Then  the picture and the sentence will be shown and asked to guess the meaning. After that the meaning will be shown. Then the teacher can ask the students to make a sentence of their own. In the same way, slide no. 8-12 can be conducted.</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12</a:t>
            </a:fld>
            <a:endParaRPr lang="en-US"/>
          </a:p>
        </p:txBody>
      </p:sp>
    </p:spTree>
    <p:extLst>
      <p:ext uri="{BB962C8B-B14F-4D97-AF65-F5344CB8AC3E}">
        <p14:creationId xmlns:p14="http://schemas.microsoft.com/office/powerpoint/2010/main" val="1207016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18</a:t>
            </a:fld>
            <a:endParaRPr lang="en-US"/>
          </a:p>
        </p:txBody>
      </p:sp>
    </p:spTree>
    <p:extLst>
      <p:ext uri="{BB962C8B-B14F-4D97-AF65-F5344CB8AC3E}">
        <p14:creationId xmlns:p14="http://schemas.microsoft.com/office/powerpoint/2010/main" val="593231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6/24/2015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6/24/2015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6/24/2015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6/24/2015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6/24/2015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6/24/2015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6/24/2015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6/24/2015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6/24/2015</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6/24/2015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6/24/2015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6/24/2015</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image" Target="../media/image8.png"/><Relationship Id="rId5" Type="http://schemas.openxmlformats.org/officeDocument/2006/relationships/oleObject" Target="../embeddings/oleObject1.bin"/><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909596" y="2930236"/>
            <a:ext cx="7543800" cy="2632364"/>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B050"/>
                </a:solidFill>
              </a:rPr>
              <a:t>The </a:t>
            </a:r>
            <a:r>
              <a:rPr lang="en-US" sz="2800" b="1" dirty="0" smtClean="0">
                <a:solidFill>
                  <a:srgbClr val="00B050"/>
                </a:solidFill>
              </a:rPr>
              <a:t>subject teachers are requested to read the notes given below the slides.</a:t>
            </a:r>
            <a:endParaRPr lang="en-US" sz="2800" b="1" dirty="0">
              <a:solidFill>
                <a:srgbClr val="00B050"/>
              </a:solidFill>
            </a:endParaRPr>
          </a:p>
          <a:p>
            <a:pPr algn="ctr"/>
            <a:r>
              <a:rPr lang="en-US" sz="2800" b="1" dirty="0">
                <a:solidFill>
                  <a:schemeClr val="tx1"/>
                </a:solidFill>
              </a:rPr>
              <a:t>N</a:t>
            </a:r>
            <a:r>
              <a:rPr lang="en-US" sz="2800" b="1" dirty="0" smtClean="0">
                <a:solidFill>
                  <a:schemeClr val="tx1"/>
                </a:solidFill>
              </a:rPr>
              <a:t>otes are given bellow the slide no. 2, 4 and 12. </a:t>
            </a:r>
            <a:endParaRPr lang="en-US" sz="4000" b="1" dirty="0">
              <a:solidFill>
                <a:schemeClr val="tx1"/>
              </a:solidFill>
            </a:endParaRPr>
          </a:p>
        </p:txBody>
      </p:sp>
      <p:sp>
        <p:nvSpPr>
          <p:cNvPr id="3" name="TextBox 2"/>
          <p:cNvSpPr txBox="1"/>
          <p:nvPr/>
        </p:nvSpPr>
        <p:spPr>
          <a:xfrm>
            <a:off x="894356" y="1219200"/>
            <a:ext cx="7543800" cy="138499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800" b="1" dirty="0">
                <a:solidFill>
                  <a:srgbClr val="002060"/>
                </a:solidFill>
              </a:rPr>
              <a:t>Note for the honourable teachers:</a:t>
            </a:r>
          </a:p>
          <a:p>
            <a:pPr algn="ctr"/>
            <a:r>
              <a:rPr lang="en-US" sz="2800" b="1" dirty="0" smtClean="0">
                <a:latin typeface="Times New Roman" panose="02020603050405020304" pitchFamily="18" charset="0"/>
                <a:cs typeface="Times New Roman" panose="02020603050405020304" pitchFamily="18" charset="0"/>
              </a:rPr>
              <a:t>This slide is hidden. </a:t>
            </a:r>
          </a:p>
          <a:p>
            <a:pPr algn="ctr"/>
            <a:r>
              <a:rPr lang="en-US" sz="2800" b="1" dirty="0" smtClean="0">
                <a:latin typeface="Times New Roman" panose="02020603050405020304" pitchFamily="18" charset="0"/>
                <a:cs typeface="Times New Roman" panose="02020603050405020304" pitchFamily="18" charset="0"/>
              </a:rPr>
              <a:t>Please start with F5 to keep it hide.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0122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814945"/>
            <a:ext cx="3645476" cy="3510974"/>
          </a:xfrm>
          <a:prstGeom prst="rect">
            <a:avLst/>
          </a:prstGeom>
          <a:ln>
            <a:solidFill>
              <a:schemeClr val="tx1"/>
            </a:solidFill>
          </a:ln>
        </p:spPr>
      </p:pic>
      <p:sp>
        <p:nvSpPr>
          <p:cNvPr id="5" name="TextBox 4"/>
          <p:cNvSpPr txBox="1"/>
          <p:nvPr/>
        </p:nvSpPr>
        <p:spPr>
          <a:xfrm>
            <a:off x="457200" y="649069"/>
            <a:ext cx="8153400" cy="646331"/>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600" b="1" dirty="0" smtClean="0"/>
              <a:t>What do you see inside the mosque?</a:t>
            </a:r>
            <a:endParaRPr lang="en-US" sz="3600"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828800"/>
            <a:ext cx="4681298" cy="3510974"/>
          </a:xfrm>
          <a:prstGeom prst="rect">
            <a:avLst/>
          </a:prstGeom>
          <a:ln>
            <a:solidFill>
              <a:schemeClr val="tx1"/>
            </a:solidFill>
          </a:ln>
        </p:spPr>
      </p:pic>
    </p:spTree>
    <p:extLst>
      <p:ext uri="{BB962C8B-B14F-4D97-AF65-F5344CB8AC3E}">
        <p14:creationId xmlns:p14="http://schemas.microsoft.com/office/powerpoint/2010/main" val="1242946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653" y="421624"/>
            <a:ext cx="4795547" cy="3007377"/>
          </a:xfrm>
          <a:prstGeom prst="rect">
            <a:avLst/>
          </a:prstGeom>
          <a:ln>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42014"/>
            <a:ext cx="3971925" cy="5653986"/>
          </a:xfrm>
          <a:prstGeom prst="rect">
            <a:avLst/>
          </a:prstGeom>
          <a:ln>
            <a:solidFill>
              <a:schemeClr val="tx1"/>
            </a:solidFill>
          </a:ln>
        </p:spPr>
      </p:pic>
      <p:sp>
        <p:nvSpPr>
          <p:cNvPr id="5" name="TextBox 4"/>
          <p:cNvSpPr txBox="1"/>
          <p:nvPr/>
        </p:nvSpPr>
        <p:spPr>
          <a:xfrm>
            <a:off x="76200" y="3886200"/>
            <a:ext cx="4953000" cy="1569660"/>
          </a:xfrm>
          <a:prstGeom prst="rect">
            <a:avLst/>
          </a:prstGeom>
          <a:noFill/>
          <a:ln>
            <a:solidFill>
              <a:schemeClr val="tx1"/>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The interior western wall of the mosque is beautifully decorated with terracotta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0181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0" y="76199"/>
            <a:ext cx="2971800" cy="646331"/>
          </a:xfrm>
          <a:prstGeom prst="rect">
            <a:avLst/>
          </a:prstGeom>
          <a:noFill/>
        </p:spPr>
        <p:txBody>
          <a:bodyPr wrap="square" rtlCol="0">
            <a:spAutoFit/>
          </a:bodyPr>
          <a:lstStyle/>
          <a:p>
            <a:pPr algn="ctr"/>
            <a:r>
              <a:rPr lang="en-US" sz="3600" b="1" dirty="0" smtClean="0">
                <a:solidFill>
                  <a:schemeClr val="bg1">
                    <a:lumMod val="85000"/>
                  </a:schemeClr>
                </a:solidFill>
              </a:rPr>
              <a:t>New Words</a:t>
            </a:r>
            <a:endParaRPr lang="en-US" sz="3600" b="1" dirty="0">
              <a:solidFill>
                <a:schemeClr val="bg1">
                  <a:lumMod val="8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103" y="2416751"/>
            <a:ext cx="4380253" cy="2917249"/>
          </a:xfrm>
          <a:prstGeom prst="rect">
            <a:avLst/>
          </a:prstGeom>
          <a:ln>
            <a:solidFill>
              <a:schemeClr val="tx1"/>
            </a:solidFill>
          </a:ln>
        </p:spPr>
      </p:pic>
      <p:sp>
        <p:nvSpPr>
          <p:cNvPr id="9" name="Rectangle 8"/>
          <p:cNvSpPr/>
          <p:nvPr/>
        </p:nvSpPr>
        <p:spPr>
          <a:xfrm>
            <a:off x="152400" y="206514"/>
            <a:ext cx="2749700" cy="707886"/>
          </a:xfrm>
          <a:prstGeom prst="rect">
            <a:avLst/>
          </a:prstGeom>
          <a:noFill/>
        </p:spPr>
        <p:txBody>
          <a:bodyPr wrap="square" lIns="91440" tIns="45720" rIns="91440" bIns="45720">
            <a:spAutoFit/>
          </a:bodyPr>
          <a:lstStyle/>
          <a:p>
            <a:pPr algn="ctr"/>
            <a:r>
              <a:rPr lang="en-US" sz="40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Mangrove</a:t>
            </a:r>
            <a:endParaRPr lang="en-US" sz="40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835" y="2416752"/>
            <a:ext cx="2907565" cy="2907565"/>
          </a:xfrm>
          <a:prstGeom prst="rect">
            <a:avLst/>
          </a:prstGeom>
          <a:ln>
            <a:solidFill>
              <a:schemeClr val="tx1"/>
            </a:solidFill>
          </a:ln>
        </p:spPr>
      </p:pic>
      <p:sp>
        <p:nvSpPr>
          <p:cNvPr id="5" name="TextBox 4"/>
          <p:cNvSpPr txBox="1"/>
          <p:nvPr/>
        </p:nvSpPr>
        <p:spPr>
          <a:xfrm>
            <a:off x="1143000" y="5663625"/>
            <a:ext cx="6934200" cy="584775"/>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Sundarban is a</a:t>
            </a:r>
            <a:r>
              <a:rPr lang="en-US" sz="3200" b="1" dirty="0" smtClean="0">
                <a:solidFill>
                  <a:srgbClr val="C00000"/>
                </a:solidFill>
                <a:latin typeface="Times New Roman" panose="02020603050405020304" pitchFamily="18" charset="0"/>
                <a:cs typeface="Times New Roman" panose="02020603050405020304" pitchFamily="18" charset="0"/>
              </a:rPr>
              <a:t> mangrove </a:t>
            </a:r>
            <a:r>
              <a:rPr lang="en-US" sz="3200" b="1" dirty="0" smtClean="0">
                <a:latin typeface="Times New Roman" panose="02020603050405020304" pitchFamily="18" charset="0"/>
                <a:cs typeface="Times New Roman" panose="02020603050405020304" pitchFamily="18" charset="0"/>
              </a:rPr>
              <a:t>forest.</a:t>
            </a:r>
            <a:endParaRPr lang="en-US" sz="3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362200" y="939225"/>
            <a:ext cx="6083872" cy="1077218"/>
          </a:xfrm>
          <a:prstGeom prst="rect">
            <a:avLst/>
          </a:prstGeom>
          <a:solidFill>
            <a:schemeClr val="accent3">
              <a:lumMod val="20000"/>
              <a:lumOff val="80000"/>
            </a:schemeClr>
          </a:solidFill>
          <a:ln>
            <a:solidFill>
              <a:schemeClr val="tx1"/>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A tree or shrub that grows in wet mud at the edge of river</a:t>
            </a:r>
            <a:endParaRPr lang="en-US" sz="3200" b="1" dirty="0">
              <a:latin typeface="Times New Roman" panose="02020603050405020304" pitchFamily="18" charset="0"/>
              <a:cs typeface="Times New Roman" panose="02020603050405020304" pitchFamily="18" charset="0"/>
            </a:endParaRPr>
          </a:p>
        </p:txBody>
      </p:sp>
      <p:sp>
        <p:nvSpPr>
          <p:cNvPr id="8" name="Pentagon 7"/>
          <p:cNvSpPr/>
          <p:nvPr/>
        </p:nvSpPr>
        <p:spPr>
          <a:xfrm>
            <a:off x="673835" y="1188422"/>
            <a:ext cx="1588650" cy="578824"/>
          </a:xfrm>
          <a:prstGeom prst="homePlate">
            <a:avLst/>
          </a:prstGeom>
          <a:solidFill>
            <a:schemeClr val="accent3">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Meaning</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5"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5059740"/>
            <a:ext cx="4718156" cy="1569660"/>
          </a:xfrm>
          <a:prstGeom prst="rect">
            <a:avLst/>
          </a:prstGeom>
          <a:solidFill>
            <a:schemeClr val="accent3">
              <a:lumMod val="20000"/>
              <a:lumOff val="80000"/>
            </a:schemeClr>
          </a:solidFill>
          <a:ln>
            <a:solidFill>
              <a:schemeClr val="tx1"/>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The Buriganga river is at the </a:t>
            </a:r>
            <a:r>
              <a:rPr lang="en-US" sz="3200" b="1" dirty="0" smtClean="0">
                <a:solidFill>
                  <a:srgbClr val="C00000"/>
                </a:solidFill>
                <a:latin typeface="Times New Roman" panose="02020603050405020304" pitchFamily="18" charset="0"/>
                <a:cs typeface="Times New Roman" panose="02020603050405020304" pitchFamily="18" charset="0"/>
              </a:rPr>
              <a:t>outskirts</a:t>
            </a:r>
            <a:r>
              <a:rPr lang="en-US" sz="3200" b="1" dirty="0" smtClean="0">
                <a:latin typeface="Times New Roman" panose="02020603050405020304" pitchFamily="18" charset="0"/>
                <a:cs typeface="Times New Roman" panose="02020603050405020304" pitchFamily="18" charset="0"/>
              </a:rPr>
              <a:t> of Dhaka city.</a:t>
            </a:r>
            <a:endParaRPr lang="en-US"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840182" y="590808"/>
            <a:ext cx="4697374" cy="954107"/>
          </a:xfrm>
          <a:prstGeom prst="rect">
            <a:avLst/>
          </a:prstGeom>
          <a:solidFill>
            <a:schemeClr val="accent3">
              <a:lumMod val="20000"/>
              <a:lumOff val="80000"/>
            </a:schemeClr>
          </a:solidFill>
          <a:ln>
            <a:solidFill>
              <a:schemeClr val="tx1"/>
            </a:solidFill>
          </a:ln>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The outer parts of a town or city.</a:t>
            </a:r>
            <a:endParaRPr lang="en-US" sz="2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593"/>
          <a:stretch/>
        </p:blipFill>
        <p:spPr>
          <a:xfrm>
            <a:off x="2840182" y="1560677"/>
            <a:ext cx="4697374" cy="3499063"/>
          </a:xfrm>
          <a:prstGeom prst="rect">
            <a:avLst/>
          </a:prstGeom>
          <a:ln>
            <a:solidFill>
              <a:schemeClr val="tx1"/>
            </a:solidFill>
          </a:ln>
        </p:spPr>
      </p:pic>
      <p:sp>
        <p:nvSpPr>
          <p:cNvPr id="5" name="Pentagon 4"/>
          <p:cNvSpPr/>
          <p:nvPr/>
        </p:nvSpPr>
        <p:spPr>
          <a:xfrm>
            <a:off x="1080764" y="906444"/>
            <a:ext cx="1588650" cy="578824"/>
          </a:xfrm>
          <a:prstGeom prst="homePlate">
            <a:avLst/>
          </a:prstGeom>
          <a:solidFill>
            <a:schemeClr val="accent3">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Meaning</a:t>
            </a:r>
          </a:p>
        </p:txBody>
      </p:sp>
      <p:sp>
        <p:nvSpPr>
          <p:cNvPr id="6" name="Rectangle 5"/>
          <p:cNvSpPr/>
          <p:nvPr/>
        </p:nvSpPr>
        <p:spPr>
          <a:xfrm>
            <a:off x="170777" y="0"/>
            <a:ext cx="2473754" cy="769441"/>
          </a:xfrm>
          <a:prstGeom prst="rect">
            <a:avLst/>
          </a:prstGeom>
          <a:noFill/>
        </p:spPr>
        <p:txBody>
          <a:bodyPr wrap="none" lIns="91440" tIns="45720" rIns="91440" bIns="45720">
            <a:spAutoFit/>
          </a:bodyPr>
          <a:lstStyle/>
          <a:p>
            <a:pPr algn="ctr"/>
            <a:r>
              <a:rPr lang="en-US" sz="4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Outskirts</a:t>
            </a:r>
            <a:endParaRPr lang="en-US" sz="44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49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3352800" cy="707886"/>
          </a:xfrm>
          <a:prstGeom prst="rect">
            <a:avLst/>
          </a:prstGeom>
          <a:noFill/>
        </p:spPr>
        <p:txBody>
          <a:bodyPr wrap="square" lIns="91440" tIns="45720" rIns="91440" bIns="45720">
            <a:spAutoFit/>
          </a:bodyPr>
          <a:lstStyle/>
          <a:p>
            <a:pPr algn="ctr"/>
            <a:r>
              <a:rPr lang="en-US" sz="40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Remarkable</a:t>
            </a:r>
            <a:endParaRPr lang="en-US" sz="40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2178276" y="5571800"/>
            <a:ext cx="6051324" cy="1077218"/>
          </a:xfrm>
          <a:prstGeom prst="rect">
            <a:avLst/>
          </a:prstGeom>
          <a:solidFill>
            <a:schemeClr val="accent3">
              <a:lumMod val="20000"/>
              <a:lumOff val="80000"/>
            </a:schemeClr>
          </a:solidFill>
          <a:ln>
            <a:solidFill>
              <a:schemeClr val="tx1"/>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The garden is very </a:t>
            </a:r>
            <a:r>
              <a:rPr lang="en-US" sz="3200" b="1" dirty="0" smtClean="0">
                <a:solidFill>
                  <a:srgbClr val="C00000"/>
                </a:solidFill>
                <a:latin typeface="Times New Roman" panose="02020603050405020304" pitchFamily="18" charset="0"/>
                <a:cs typeface="Times New Roman" panose="02020603050405020304" pitchFamily="18" charset="0"/>
              </a:rPr>
              <a:t>remarkable</a:t>
            </a:r>
            <a:r>
              <a:rPr lang="en-US" sz="3200" b="1" dirty="0" smtClean="0">
                <a:latin typeface="Times New Roman" panose="02020603050405020304" pitchFamily="18" charset="0"/>
                <a:cs typeface="Times New Roman" panose="02020603050405020304" pitchFamily="18" charset="0"/>
              </a:rPr>
              <a:t> for its various colourful flowers.</a:t>
            </a:r>
            <a:endParaRPr lang="en-US" sz="3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869912" y="634425"/>
            <a:ext cx="4359688" cy="58477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Worthy of attention</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8276" y="1371600"/>
            <a:ext cx="6051324" cy="41855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entagon 6"/>
          <p:cNvSpPr/>
          <p:nvPr/>
        </p:nvSpPr>
        <p:spPr>
          <a:xfrm>
            <a:off x="2262485" y="634423"/>
            <a:ext cx="1588650" cy="578824"/>
          </a:xfrm>
          <a:prstGeom prst="homePlate">
            <a:avLst/>
          </a:prstGeom>
          <a:solidFill>
            <a:schemeClr val="accent3">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Meaning</a:t>
            </a:r>
          </a:p>
        </p:txBody>
      </p:sp>
    </p:spTree>
    <p:extLst>
      <p:ext uri="{BB962C8B-B14F-4D97-AF65-F5344CB8AC3E}">
        <p14:creationId xmlns:p14="http://schemas.microsoft.com/office/powerpoint/2010/main" val="16603613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914400"/>
            <a:ext cx="7620000" cy="5076825"/>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Up Arrow 7"/>
          <p:cNvSpPr/>
          <p:nvPr/>
        </p:nvSpPr>
        <p:spPr>
          <a:xfrm>
            <a:off x="4610100" y="5212326"/>
            <a:ext cx="114300" cy="502674"/>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Up Arrow 8"/>
          <p:cNvSpPr/>
          <p:nvPr/>
        </p:nvSpPr>
        <p:spPr>
          <a:xfrm>
            <a:off x="6324600" y="5212326"/>
            <a:ext cx="114300" cy="502674"/>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Up Arrow 9"/>
          <p:cNvSpPr/>
          <p:nvPr/>
        </p:nvSpPr>
        <p:spPr>
          <a:xfrm>
            <a:off x="8077200" y="5189589"/>
            <a:ext cx="114300" cy="502674"/>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Up Arrow 10"/>
          <p:cNvSpPr/>
          <p:nvPr/>
        </p:nvSpPr>
        <p:spPr>
          <a:xfrm>
            <a:off x="2667000" y="5243663"/>
            <a:ext cx="85725" cy="62373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Up Arrow 11"/>
          <p:cNvSpPr/>
          <p:nvPr/>
        </p:nvSpPr>
        <p:spPr>
          <a:xfrm flipH="1">
            <a:off x="1034230" y="5249194"/>
            <a:ext cx="92485" cy="618206"/>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02751" y="69273"/>
            <a:ext cx="1375698" cy="769441"/>
          </a:xfrm>
          <a:prstGeom prst="rect">
            <a:avLst/>
          </a:prstGeom>
          <a:noFill/>
        </p:spPr>
        <p:txBody>
          <a:bodyPr wrap="none" lIns="91440" tIns="45720" rIns="91440" bIns="45720">
            <a:spAutoFit/>
          </a:bodyPr>
          <a:lstStyle/>
          <a:p>
            <a:pPr algn="ctr"/>
            <a:r>
              <a:rPr lang="en-US" sz="4400" b="1" cap="none" spc="0"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Aisle</a:t>
            </a:r>
            <a:endParaRPr lang="en-US" sz="44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990600" y="6019800"/>
            <a:ext cx="7620000" cy="58477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We can see five </a:t>
            </a:r>
            <a:r>
              <a:rPr lang="en-US" sz="3200" b="1" dirty="0" smtClean="0">
                <a:solidFill>
                  <a:srgbClr val="C00000"/>
                </a:solidFill>
                <a:latin typeface="Times New Roman" panose="02020603050405020304" pitchFamily="18" charset="0"/>
                <a:cs typeface="Times New Roman" panose="02020603050405020304" pitchFamily="18" charset="0"/>
              </a:rPr>
              <a:t>aisles</a:t>
            </a:r>
            <a:r>
              <a:rPr lang="en-US" sz="3200" b="1" dirty="0" smtClean="0">
                <a:latin typeface="Times New Roman" panose="02020603050405020304" pitchFamily="18" charset="0"/>
                <a:cs typeface="Times New Roman" panose="02020603050405020304" pitchFamily="18" charset="0"/>
              </a:rPr>
              <a:t> in the picture.</a:t>
            </a:r>
            <a:endParaRPr lang="en-US" sz="32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114925" y="253939"/>
            <a:ext cx="3495675" cy="58477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Path/ corridor</a:t>
            </a:r>
            <a:endParaRPr lang="en-US" sz="3200" b="1" dirty="0">
              <a:latin typeface="Times New Roman" panose="02020603050405020304" pitchFamily="18" charset="0"/>
              <a:cs typeface="Times New Roman" panose="02020603050405020304" pitchFamily="18" charset="0"/>
            </a:endParaRPr>
          </a:p>
        </p:txBody>
      </p:sp>
      <p:sp>
        <p:nvSpPr>
          <p:cNvPr id="16" name="Pentagon 15"/>
          <p:cNvSpPr/>
          <p:nvPr/>
        </p:nvSpPr>
        <p:spPr>
          <a:xfrm>
            <a:off x="3526275" y="259890"/>
            <a:ext cx="1588650" cy="578824"/>
          </a:xfrm>
          <a:prstGeom prst="homePlat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Meaning</a:t>
            </a:r>
          </a:p>
        </p:txBody>
      </p:sp>
    </p:spTree>
    <p:extLst>
      <p:ext uri="{BB962C8B-B14F-4D97-AF65-F5344CB8AC3E}">
        <p14:creationId xmlns:p14="http://schemas.microsoft.com/office/powerpoint/2010/main" val="325984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5555"/>
          <a:stretch/>
        </p:blipFill>
        <p:spPr>
          <a:xfrm>
            <a:off x="5370499" y="152400"/>
            <a:ext cx="3621101" cy="6477000"/>
          </a:xfrm>
          <a:prstGeom prst="rect">
            <a:avLst/>
          </a:prstGeom>
          <a:ln>
            <a:solidFill>
              <a:schemeClr val="tx1"/>
            </a:solidFill>
          </a:ln>
        </p:spPr>
      </p:pic>
      <p:sp>
        <p:nvSpPr>
          <p:cNvPr id="4" name="Rectangle 3"/>
          <p:cNvSpPr/>
          <p:nvPr/>
        </p:nvSpPr>
        <p:spPr>
          <a:xfrm>
            <a:off x="3128691" y="228600"/>
            <a:ext cx="2129109" cy="769441"/>
          </a:xfrm>
          <a:prstGeom prst="rect">
            <a:avLst/>
          </a:prstGeom>
          <a:noFill/>
        </p:spPr>
        <p:txBody>
          <a:bodyPr wrap="none" lIns="91440" tIns="45720" rIns="91440" bIns="45720">
            <a:spAutoFit/>
          </a:bodyPr>
          <a:lstStyle/>
          <a:p>
            <a:pPr algn="ctr"/>
            <a:r>
              <a:rPr lang="en-US" sz="4400" b="1" cap="none" spc="0"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Column</a:t>
            </a:r>
            <a:endParaRPr lang="en-US" sz="44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52400" y="4419600"/>
            <a:ext cx="5112244" cy="1569660"/>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Few </a:t>
            </a:r>
            <a:r>
              <a:rPr lang="en-US" sz="3200" b="1" dirty="0" smtClean="0">
                <a:solidFill>
                  <a:srgbClr val="C00000"/>
                </a:solidFill>
                <a:latin typeface="Times New Roman" panose="02020603050405020304" pitchFamily="18" charset="0"/>
                <a:cs typeface="Times New Roman" panose="02020603050405020304" pitchFamily="18" charset="0"/>
              </a:rPr>
              <a:t>slender</a:t>
            </a:r>
            <a:r>
              <a:rPr lang="en-US" sz="3200" b="1" dirty="0" smtClean="0">
                <a:latin typeface="Times New Roman" panose="02020603050405020304" pitchFamily="18" charset="0"/>
                <a:cs typeface="Times New Roman" panose="02020603050405020304" pitchFamily="18" charset="0"/>
              </a:rPr>
              <a:t> </a:t>
            </a:r>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columns</a:t>
            </a:r>
            <a:r>
              <a:rPr lang="en-US" sz="3200" b="1" dirty="0" smtClean="0">
                <a:latin typeface="Times New Roman" panose="02020603050405020304" pitchFamily="18" charset="0"/>
                <a:cs typeface="Times New Roman" panose="02020603050405020304" pitchFamily="18" charset="0"/>
              </a:rPr>
              <a:t> of the destroyed building are still standing.</a:t>
            </a:r>
            <a:endParaRPr lang="en-US" sz="3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140803" y="236041"/>
            <a:ext cx="2034532" cy="769441"/>
          </a:xfrm>
          <a:prstGeom prst="rect">
            <a:avLst/>
          </a:prstGeom>
          <a:noFill/>
        </p:spPr>
        <p:txBody>
          <a:bodyPr wrap="none" lIns="91440" tIns="45720" rIns="91440" bIns="45720">
            <a:spAutoFit/>
          </a:bodyPr>
          <a:lstStyle/>
          <a:p>
            <a:pPr algn="ctr"/>
            <a:r>
              <a:rPr lang="en-US" sz="4400" b="1" cap="none" spc="0"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Slender</a:t>
            </a:r>
            <a:endParaRPr lang="en-US" sz="44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304800" y="1361182"/>
            <a:ext cx="1371600" cy="58477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200" b="1" dirty="0" smtClean="0"/>
              <a:t>Thin</a:t>
            </a:r>
            <a:endParaRPr lang="en-US" sz="3200" b="1" dirty="0"/>
          </a:p>
        </p:txBody>
      </p:sp>
      <p:sp>
        <p:nvSpPr>
          <p:cNvPr id="9" name="TextBox 8"/>
          <p:cNvSpPr txBox="1"/>
          <p:nvPr/>
        </p:nvSpPr>
        <p:spPr>
          <a:xfrm>
            <a:off x="2439660" y="1361182"/>
            <a:ext cx="2743200" cy="1077218"/>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A tall pillar  made of stone</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67624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clrChange>
              <a:clrFrom>
                <a:srgbClr val="E2DAC7"/>
              </a:clrFrom>
              <a:clrTo>
                <a:srgbClr val="E2DAC7">
                  <a:alpha val="0"/>
                </a:srgbClr>
              </a:clrTo>
            </a:clrChange>
            <a:extLst>
              <a:ext uri="{28A0092B-C50C-407E-A947-70E740481C1C}">
                <a14:useLocalDpi xmlns:a14="http://schemas.microsoft.com/office/drawing/2010/main" val="0"/>
              </a:ext>
            </a:extLst>
          </a:blip>
          <a:srcRect/>
          <a:stretch>
            <a:fillRect/>
          </a:stretch>
        </p:blipFill>
        <p:spPr bwMode="auto">
          <a:xfrm>
            <a:off x="2200274" y="1701225"/>
            <a:ext cx="5724525" cy="408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324985" y="173696"/>
            <a:ext cx="1909497" cy="769441"/>
          </a:xfrm>
          <a:prstGeom prst="rect">
            <a:avLst/>
          </a:prstGeom>
          <a:noFill/>
        </p:spPr>
        <p:txBody>
          <a:bodyPr wrap="none" lIns="91440" tIns="45720" rIns="91440" bIns="45720">
            <a:spAutoFit/>
          </a:bodyPr>
          <a:lstStyle/>
          <a:p>
            <a:pPr algn="ctr"/>
            <a:r>
              <a:rPr lang="en-US" sz="4400" b="1" cap="none" spc="0"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Hollow</a:t>
            </a:r>
            <a:endParaRPr lang="en-US" sz="44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8" name="TextBox 17"/>
          <p:cNvSpPr txBox="1"/>
          <p:nvPr/>
        </p:nvSpPr>
        <p:spPr>
          <a:xfrm>
            <a:off x="2895599" y="939225"/>
            <a:ext cx="5029199" cy="58477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Empty space inside</a:t>
            </a:r>
            <a:endParaRPr lang="en-US" sz="3200" b="1" dirty="0">
              <a:latin typeface="Times New Roman" panose="02020603050405020304" pitchFamily="18" charset="0"/>
              <a:cs typeface="Times New Roman" panose="02020603050405020304" pitchFamily="18" charset="0"/>
            </a:endParaRPr>
          </a:p>
        </p:txBody>
      </p:sp>
      <p:sp>
        <p:nvSpPr>
          <p:cNvPr id="19" name="Bent-Up Arrow 18"/>
          <p:cNvSpPr/>
          <p:nvPr/>
        </p:nvSpPr>
        <p:spPr>
          <a:xfrm>
            <a:off x="1828801" y="4198296"/>
            <a:ext cx="3747264" cy="685800"/>
          </a:xfrm>
          <a:prstGeom prst="bentUpArrow">
            <a:avLst>
              <a:gd name="adj1" fmla="val 6818"/>
              <a:gd name="adj2" fmla="val 25000"/>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52401" y="4444425"/>
            <a:ext cx="1764568" cy="646331"/>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Hollow</a:t>
            </a:r>
            <a:endParaRPr lang="en-US" sz="36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200274" y="6044625"/>
            <a:ext cx="6093677" cy="58477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There is a </a:t>
            </a:r>
            <a:r>
              <a:rPr lang="en-US" sz="3200" b="1" dirty="0" smtClean="0">
                <a:solidFill>
                  <a:srgbClr val="C00000"/>
                </a:solidFill>
                <a:latin typeface="Times New Roman" panose="02020603050405020304" pitchFamily="18" charset="0"/>
                <a:cs typeface="Times New Roman" panose="02020603050405020304" pitchFamily="18" charset="0"/>
              </a:rPr>
              <a:t>hollow</a:t>
            </a:r>
            <a:r>
              <a:rPr lang="en-US" sz="3200" b="1" dirty="0" smtClean="0">
                <a:latin typeface="Times New Roman" panose="02020603050405020304" pitchFamily="18" charset="0"/>
                <a:cs typeface="Times New Roman" panose="02020603050405020304" pitchFamily="18" charset="0"/>
              </a:rPr>
              <a:t> in the  basket.</a:t>
            </a:r>
            <a:endParaRPr lang="en-US" sz="3200" b="1" dirty="0">
              <a:latin typeface="Times New Roman" panose="02020603050405020304" pitchFamily="18" charset="0"/>
              <a:cs typeface="Times New Roman" panose="02020603050405020304" pitchFamily="18" charset="0"/>
            </a:endParaRPr>
          </a:p>
        </p:txBody>
      </p:sp>
      <p:sp>
        <p:nvSpPr>
          <p:cNvPr id="8" name="Pentagon 7"/>
          <p:cNvSpPr/>
          <p:nvPr/>
        </p:nvSpPr>
        <p:spPr>
          <a:xfrm>
            <a:off x="1279733" y="943137"/>
            <a:ext cx="1588650" cy="578824"/>
          </a:xfrm>
          <a:prstGeom prst="homePlate">
            <a:avLst/>
          </a:prstGeom>
          <a:solidFill>
            <a:schemeClr val="accent3">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Meaning</a:t>
            </a:r>
          </a:p>
        </p:txBody>
      </p:sp>
    </p:spTree>
    <p:extLst>
      <p:ext uri="{BB962C8B-B14F-4D97-AF65-F5344CB8AC3E}">
        <p14:creationId xmlns:p14="http://schemas.microsoft.com/office/powerpoint/2010/main" val="28763281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2500"/>
                            </p:stCondLst>
                            <p:childTnLst>
                              <p:par>
                                <p:cTn id="13" presetID="1"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180582"/>
            <a:ext cx="8382000" cy="1077218"/>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Q 3. Why were there many doorways in the mosque?</a:t>
            </a:r>
            <a:endParaRPr lang="en-US"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81000" y="5420011"/>
            <a:ext cx="8382000" cy="584775"/>
          </a:xfrm>
          <a:prstGeom prst="rect">
            <a:avLst/>
          </a:prstGeom>
          <a:solidFill>
            <a:schemeClr val="accent3">
              <a:lumMod val="40000"/>
              <a:lumOff val="60000"/>
            </a:schemeClr>
          </a:solidFill>
          <a:ln>
            <a:solidFill>
              <a:schemeClr val="tx1"/>
            </a:solidFill>
          </a:ln>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Q 4. For what purpose was the mosque used?</a:t>
            </a:r>
            <a:endParaRPr lang="en-US"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81000" y="628471"/>
            <a:ext cx="8458200" cy="1200329"/>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Read the text in the book and write the answers of the following questions.</a:t>
            </a:r>
            <a:endParaRPr lang="en-US" sz="36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2209800"/>
            <a:ext cx="8382000" cy="1077218"/>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Q 1. Why is the Shat Gombuj Mosque a world heritage?</a:t>
            </a:r>
            <a:endParaRPr lang="en-US" sz="3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81000" y="3453825"/>
            <a:ext cx="8382000" cy="584775"/>
          </a:xfrm>
          <a:prstGeom prst="rect">
            <a:avLst/>
          </a:prstGeom>
          <a:solidFill>
            <a:schemeClr val="accent3">
              <a:lumMod val="40000"/>
              <a:lumOff val="60000"/>
            </a:schemeClr>
          </a:solidFill>
          <a:ln>
            <a:solidFill>
              <a:schemeClr val="tx1"/>
            </a:solidFill>
          </a:ln>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Q 2. How are the decorations of the mosque?</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17281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98065889"/>
              </p:ext>
            </p:extLst>
          </p:nvPr>
        </p:nvGraphicFramePr>
        <p:xfrm>
          <a:off x="381000" y="685800"/>
          <a:ext cx="8382000" cy="5852160"/>
        </p:xfrm>
        <a:graphic>
          <a:graphicData uri="http://schemas.openxmlformats.org/drawingml/2006/table">
            <a:tbl>
              <a:tblPr firstRow="1" bandRow="1">
                <a:tableStyleId>{5C22544A-7EE6-4342-B048-85BDC9FD1C3A}</a:tableStyleId>
              </a:tblPr>
              <a:tblGrid>
                <a:gridCol w="2794000"/>
                <a:gridCol w="2794000"/>
                <a:gridCol w="2794000"/>
              </a:tblGrid>
              <a:tr h="685800">
                <a:tc>
                  <a:txBody>
                    <a:bodyPr/>
                    <a:lstStyle/>
                    <a:p>
                      <a:pPr algn="ct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Who/What</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400" b="1" dirty="0" smtClean="0">
                          <a:latin typeface="Times New Roman" panose="02020603050405020304" pitchFamily="18" charset="0"/>
                          <a:cs typeface="Times New Roman" panose="02020603050405020304" pitchFamily="18" charset="0"/>
                        </a:rPr>
                        <a:t>                      Event/Activities</a:t>
                      </a:r>
                      <a:endParaRPr lang="en-US" sz="2400" b="1"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When/Why</a:t>
                      </a:r>
                      <a:endParaRPr lang="en-US" sz="2400" b="1"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6683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Times New Roman" panose="02020603050405020304" pitchFamily="18" charset="0"/>
                          <a:cs typeface="Times New Roman" panose="02020603050405020304" pitchFamily="18" charset="0"/>
                        </a:rPr>
                        <a:t>The Shat Gombuj Mosque</a:t>
                      </a:r>
                    </a:p>
                    <a:p>
                      <a:pPr algn="l"/>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l"/>
                      <a:r>
                        <a:rPr lang="en-US" sz="2400" b="1" dirty="0" smtClean="0">
                          <a:latin typeface="Times New Roman" panose="02020603050405020304" pitchFamily="18" charset="0"/>
                          <a:cs typeface="Times New Roman" panose="02020603050405020304" pitchFamily="18" charset="0"/>
                        </a:rPr>
                        <a:t>a)  ……………..</a:t>
                      </a:r>
                      <a:endParaRPr lang="en-US" sz="2400" b="1" dirty="0">
                        <a:latin typeface="Times New Roman" panose="02020603050405020304" pitchFamily="18" charset="0"/>
                        <a:cs typeface="Times New Roman" panose="02020603050405020304" pitchFamily="18" charset="0"/>
                      </a:endParaRPr>
                    </a:p>
                  </a:txBody>
                  <a:tcPr/>
                </a:tc>
                <a:tc>
                  <a:txBody>
                    <a:bodyPr/>
                    <a:lstStyle/>
                    <a:p>
                      <a:pPr algn="l"/>
                      <a:r>
                        <a:rPr lang="en-US" sz="2400" b="1" dirty="0" smtClean="0">
                          <a:latin typeface="Times New Roman" panose="02020603050405020304" pitchFamily="18" charset="0"/>
                          <a:cs typeface="Times New Roman" panose="02020603050405020304" pitchFamily="18" charset="0"/>
                        </a:rPr>
                        <a:t>in 1985</a:t>
                      </a:r>
                      <a:endParaRPr lang="en-US" sz="2400" b="1"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r>
              <a:tr h="731520">
                <a:tc>
                  <a:txBody>
                    <a:bodyPr/>
                    <a:lstStyle/>
                    <a:p>
                      <a:pPr algn="l"/>
                      <a:r>
                        <a:rPr lang="en-US" sz="2400" b="1" dirty="0" smtClean="0">
                          <a:latin typeface="Times New Roman" panose="02020603050405020304" pitchFamily="18" charset="0"/>
                          <a:cs typeface="Times New Roman" panose="02020603050405020304" pitchFamily="18" charset="0"/>
                        </a:rPr>
                        <a:t>It</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Times New Roman" panose="02020603050405020304" pitchFamily="18" charset="0"/>
                          <a:cs typeface="Times New Roman" panose="02020603050405020304" pitchFamily="18" charset="0"/>
                        </a:rPr>
                        <a:t>was founded</a:t>
                      </a:r>
                    </a:p>
                    <a:p>
                      <a:pPr algn="l"/>
                      <a:endParaRPr lang="en-US" sz="2400" b="1" dirty="0">
                        <a:latin typeface="Times New Roman" panose="02020603050405020304" pitchFamily="18" charset="0"/>
                        <a:cs typeface="Times New Roman" panose="02020603050405020304" pitchFamily="18" charset="0"/>
                      </a:endParaRPr>
                    </a:p>
                  </a:txBody>
                  <a:tcPr/>
                </a:tc>
                <a:tc>
                  <a:txBody>
                    <a:bodyPr/>
                    <a:lstStyle/>
                    <a:p>
                      <a:pPr algn="l"/>
                      <a:r>
                        <a:rPr lang="en-US" sz="2400" b="1" dirty="0" smtClean="0">
                          <a:latin typeface="Times New Roman" panose="02020603050405020304" pitchFamily="18" charset="0"/>
                          <a:cs typeface="Times New Roman" panose="02020603050405020304" pitchFamily="18" charset="0"/>
                        </a:rPr>
                        <a:t>b)  ………………</a:t>
                      </a:r>
                      <a:endParaRPr lang="en-US" sz="2400" b="1"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r>
              <a:tr h="1203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Times New Roman" panose="02020603050405020304" pitchFamily="18" charset="0"/>
                          <a:cs typeface="Times New Roman" panose="02020603050405020304" pitchFamily="18" charset="0"/>
                        </a:rPr>
                        <a:t>Khan Jahan Ali</a:t>
                      </a:r>
                    </a:p>
                    <a:p>
                      <a:pPr algn="l"/>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l"/>
                      <a:r>
                        <a:rPr lang="en-US" sz="2400" b="1" dirty="0" smtClean="0">
                          <a:latin typeface="Times New Roman" panose="02020603050405020304" pitchFamily="18" charset="0"/>
                          <a:cs typeface="Times New Roman" panose="02020603050405020304" pitchFamily="18" charset="0"/>
                        </a:rPr>
                        <a:t>c)  ……………...</a:t>
                      </a:r>
                      <a:endParaRPr lang="en-US" sz="2400" b="1" dirty="0">
                        <a:latin typeface="Times New Roman" panose="02020603050405020304" pitchFamily="18" charset="0"/>
                        <a:cs typeface="Times New Roman" panose="02020603050405020304" pitchFamily="18" charset="0"/>
                      </a:endParaRPr>
                    </a:p>
                  </a:txBody>
                  <a:tcPr/>
                </a:tc>
                <a:tc>
                  <a:txBody>
                    <a:bodyPr/>
                    <a:lstStyle/>
                    <a:p>
                      <a:pPr algn="l"/>
                      <a:r>
                        <a:rPr lang="en-US" sz="2400" b="1" dirty="0" smtClean="0">
                          <a:latin typeface="Times New Roman" panose="02020603050405020304" pitchFamily="18" charset="0"/>
                          <a:cs typeface="Times New Roman" panose="02020603050405020304" pitchFamily="18" charset="0"/>
                        </a:rPr>
                        <a:t>to fit</a:t>
                      </a:r>
                      <a:r>
                        <a:rPr lang="en-US" sz="2400" b="1" baseline="0" dirty="0" smtClean="0">
                          <a:latin typeface="Times New Roman" panose="02020603050405020304" pitchFamily="18" charset="0"/>
                          <a:cs typeface="Times New Roman" panose="02020603050405020304" pitchFamily="18" charset="0"/>
                        </a:rPr>
                        <a:t> the city to live in.</a:t>
                      </a:r>
                      <a:endParaRPr lang="en-US" sz="2400" b="1"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r>
              <a:tr h="990600">
                <a:tc>
                  <a:txBody>
                    <a:bodyPr/>
                    <a:lstStyle/>
                    <a:p>
                      <a:pPr algn="l"/>
                      <a:r>
                        <a:rPr lang="en-US" sz="2400" b="1" dirty="0" smtClean="0">
                          <a:latin typeface="Times New Roman" panose="02020603050405020304" pitchFamily="18" charset="0"/>
                          <a:cs typeface="Times New Roman" panose="02020603050405020304" pitchFamily="18" charset="0"/>
                        </a:rPr>
                        <a:t>The mosque</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l"/>
                      <a:r>
                        <a:rPr lang="en-US" sz="2400" b="1" dirty="0" smtClean="0">
                          <a:latin typeface="Times New Roman" panose="02020603050405020304" pitchFamily="18" charset="0"/>
                          <a:cs typeface="Times New Roman" panose="02020603050405020304" pitchFamily="18" charset="0"/>
                        </a:rPr>
                        <a:t>is unique</a:t>
                      </a:r>
                      <a:endParaRPr lang="en-US" sz="2400" b="1" dirty="0">
                        <a:latin typeface="Times New Roman" panose="02020603050405020304" pitchFamily="18" charset="0"/>
                        <a:cs typeface="Times New Roman" panose="02020603050405020304" pitchFamily="18" charset="0"/>
                      </a:endParaRPr>
                    </a:p>
                  </a:txBody>
                  <a:tcPr/>
                </a:tc>
                <a:tc>
                  <a:txBody>
                    <a:bodyPr/>
                    <a:lstStyle/>
                    <a:p>
                      <a:pPr algn="l"/>
                      <a:r>
                        <a:rPr lang="en-US" sz="2400" b="1" dirty="0" smtClean="0">
                          <a:latin typeface="Times New Roman" panose="02020603050405020304" pitchFamily="18" charset="0"/>
                          <a:cs typeface="Times New Roman" panose="02020603050405020304" pitchFamily="18" charset="0"/>
                        </a:rPr>
                        <a:t>d)  ….………….</a:t>
                      </a:r>
                      <a:endParaRPr lang="en-US" sz="2400" b="1"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r>
              <a:tr h="668332">
                <a:tc>
                  <a:txBody>
                    <a:bodyPr/>
                    <a:lstStyle/>
                    <a:p>
                      <a:pPr algn="l"/>
                      <a:r>
                        <a:rPr lang="en-US" sz="2400" b="1" dirty="0" smtClean="0">
                          <a:latin typeface="Times New Roman" panose="02020603050405020304" pitchFamily="18" charset="0"/>
                          <a:cs typeface="Times New Roman" panose="02020603050405020304" pitchFamily="18" charset="0"/>
                        </a:rPr>
                        <a:t>It</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sz="2400" b="1" dirty="0" smtClean="0">
                          <a:latin typeface="Times New Roman" panose="02020603050405020304" pitchFamily="18" charset="0"/>
                          <a:cs typeface="Times New Roman" panose="02020603050405020304" pitchFamily="18" charset="0"/>
                        </a:rPr>
                        <a:t>e)  ………………</a:t>
                      </a:r>
                      <a:endParaRPr lang="en-US" sz="2400" b="1"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l"/>
                      <a:r>
                        <a:rPr lang="en-US" sz="2400" b="1" dirty="0" smtClean="0">
                          <a:latin typeface="Times New Roman" panose="02020603050405020304" pitchFamily="18" charset="0"/>
                          <a:cs typeface="Times New Roman" panose="02020603050405020304" pitchFamily="18" charset="0"/>
                        </a:rPr>
                        <a:t>for its architectural</a:t>
                      </a:r>
                      <a:r>
                        <a:rPr lang="en-US" sz="2400" b="1" baseline="0" dirty="0" smtClean="0">
                          <a:latin typeface="Times New Roman" panose="02020603050405020304" pitchFamily="18" charset="0"/>
                          <a:cs typeface="Times New Roman" panose="02020603050405020304" pitchFamily="18" charset="0"/>
                        </a:rPr>
                        <a:t> beauties.</a:t>
                      </a:r>
                      <a:endParaRPr lang="en-US" sz="2400" b="1"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3" name="Rectangle 2"/>
          <p:cNvSpPr/>
          <p:nvPr/>
        </p:nvSpPr>
        <p:spPr>
          <a:xfrm>
            <a:off x="3200400" y="1524000"/>
            <a:ext cx="27432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B050"/>
                </a:solidFill>
                <a:latin typeface="Times New Roman" panose="02020603050405020304" pitchFamily="18" charset="0"/>
                <a:cs typeface="Times New Roman" panose="02020603050405020304" pitchFamily="18" charset="0"/>
              </a:rPr>
              <a:t>a) became a UNESCO World Heritage Site</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43600" y="2667000"/>
            <a:ext cx="27432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B050"/>
                </a:solidFill>
                <a:latin typeface="Times New Roman" panose="02020603050405020304" pitchFamily="18" charset="0"/>
                <a:cs typeface="Times New Roman" panose="02020603050405020304" pitchFamily="18" charset="0"/>
              </a:rPr>
              <a:t>b</a:t>
            </a:r>
            <a:r>
              <a:rPr lang="en-US" sz="2400" b="1" dirty="0" smtClean="0">
                <a:solidFill>
                  <a:srgbClr val="00B050"/>
                </a:solidFill>
                <a:latin typeface="Times New Roman" panose="02020603050405020304" pitchFamily="18" charset="0"/>
                <a:cs typeface="Times New Roman" panose="02020603050405020304" pitchFamily="18" charset="0"/>
              </a:rPr>
              <a:t>) in the 15</a:t>
            </a:r>
            <a:r>
              <a:rPr lang="en-US" sz="2400" b="1" baseline="30000" dirty="0" smtClean="0">
                <a:solidFill>
                  <a:srgbClr val="00B050"/>
                </a:solidFill>
                <a:latin typeface="Times New Roman" panose="02020603050405020304" pitchFamily="18" charset="0"/>
                <a:cs typeface="Times New Roman" panose="02020603050405020304" pitchFamily="18" charset="0"/>
              </a:rPr>
              <a:t>th</a:t>
            </a:r>
            <a:r>
              <a:rPr lang="en-US" sz="2400" b="1" dirty="0" smtClean="0">
                <a:solidFill>
                  <a:srgbClr val="00B050"/>
                </a:solidFill>
                <a:latin typeface="Times New Roman" panose="02020603050405020304" pitchFamily="18" charset="0"/>
                <a:cs typeface="Times New Roman" panose="02020603050405020304" pitchFamily="18" charset="0"/>
              </a:rPr>
              <a:t> century.</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200400" y="3543300"/>
            <a:ext cx="2743200" cy="11811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00B050"/>
                </a:solidFill>
                <a:latin typeface="Times New Roman" panose="02020603050405020304" pitchFamily="18" charset="0"/>
                <a:cs typeface="Times New Roman" panose="02020603050405020304" pitchFamily="18" charset="0"/>
              </a:rPr>
              <a:t>c</a:t>
            </a:r>
            <a:r>
              <a:rPr lang="en-US" sz="2000" b="1" dirty="0" smtClean="0">
                <a:solidFill>
                  <a:srgbClr val="00B050"/>
                </a:solidFill>
                <a:latin typeface="Times New Roman" panose="02020603050405020304" pitchFamily="18" charset="0"/>
                <a:cs typeface="Times New Roman" panose="02020603050405020304" pitchFamily="18" charset="0"/>
              </a:rPr>
              <a:t>) built a networks of roads, bridges, public buildings and reservoirs</a:t>
            </a:r>
            <a:endParaRPr lang="en-US" sz="2000" b="1" dirty="0">
              <a:solidFill>
                <a:srgbClr val="00B05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943600" y="4724400"/>
            <a:ext cx="27432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B050"/>
                </a:solidFill>
                <a:latin typeface="Times New Roman" panose="02020603050405020304" pitchFamily="18" charset="0"/>
                <a:cs typeface="Times New Roman" panose="02020603050405020304" pitchFamily="18" charset="0"/>
              </a:rPr>
              <a:t>d) for its 60 pillars that supports the roof with 77 low height domes.</a:t>
            </a:r>
            <a:endParaRPr lang="en-US" sz="2000" b="1" dirty="0">
              <a:solidFill>
                <a:srgbClr val="00B05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200400" y="5715000"/>
            <a:ext cx="2819400" cy="76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B050"/>
                </a:solidFill>
                <a:latin typeface="Times New Roman" panose="02020603050405020304" pitchFamily="18" charset="0"/>
                <a:cs typeface="Times New Roman" panose="02020603050405020304" pitchFamily="18" charset="0"/>
              </a:rPr>
              <a:t>e) attracts the tourists</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81000" y="0"/>
            <a:ext cx="8458200"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Read the text again and fill the table . [pair work]</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52110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8809"/>
            <a:ext cx="9144000" cy="3982640"/>
          </a:xfrm>
          <a:prstGeom prst="rect">
            <a:avLst/>
          </a:prstGeom>
          <a:ln>
            <a:solidFill>
              <a:schemeClr val="tx1"/>
            </a:solidFill>
          </a:ln>
        </p:spPr>
      </p:pic>
      <p:grpSp>
        <p:nvGrpSpPr>
          <p:cNvPr id="3" name="Group 2"/>
          <p:cNvGrpSpPr/>
          <p:nvPr/>
        </p:nvGrpSpPr>
        <p:grpSpPr>
          <a:xfrm>
            <a:off x="1909065" y="-46910"/>
            <a:ext cx="5253735" cy="1570910"/>
            <a:chOff x="1680464" y="76200"/>
            <a:chExt cx="5253735" cy="1570910"/>
          </a:xfrm>
        </p:grpSpPr>
        <p:sp>
          <p:nvSpPr>
            <p:cNvPr id="4" name="Rectangle 3"/>
            <p:cNvSpPr/>
            <p:nvPr/>
          </p:nvSpPr>
          <p:spPr>
            <a:xfrm>
              <a:off x="2719407" y="76200"/>
              <a:ext cx="785792" cy="1569660"/>
            </a:xfrm>
            <a:prstGeom prst="rect">
              <a:avLst/>
            </a:prstGeom>
            <a:noFill/>
          </p:spPr>
          <p:txBody>
            <a:bodyPr wrap="none" lIns="91440" tIns="45720" rIns="91440" bIns="45720">
              <a:spAutoFit/>
            </a:bodyPr>
            <a:lstStyle/>
            <a:p>
              <a:pPr algn="ctr"/>
              <a:r>
                <a:rPr lang="en-US" sz="9600" b="1" dirty="0">
                  <a:ln w="1905"/>
                  <a:solidFill>
                    <a:schemeClr val="bg1"/>
                  </a:solidFill>
                  <a:effectLst>
                    <a:innerShdw blurRad="69850" dist="43180" dir="5400000">
                      <a:srgbClr val="000000">
                        <a:alpha val="65000"/>
                      </a:srgbClr>
                    </a:innerShdw>
                  </a:effectLst>
                  <a:cs typeface="Times New Roman" panose="02020603050405020304" pitchFamily="18" charset="0"/>
                </a:rPr>
                <a:t>E</a:t>
              </a:r>
              <a:endParaRPr lang="en-US" sz="9600" b="1" cap="none" spc="0" dirty="0">
                <a:ln w="1905"/>
                <a:solidFill>
                  <a:schemeClr val="bg1"/>
                </a:solidFill>
                <a:effectLst>
                  <a:innerShdw blurRad="69850" dist="43180" dir="5400000">
                    <a:srgbClr val="000000">
                      <a:alpha val="65000"/>
                    </a:srgbClr>
                  </a:innerShdw>
                </a:effectLst>
                <a:cs typeface="Times New Roman" panose="02020603050405020304" pitchFamily="18" charset="0"/>
              </a:endParaRPr>
            </a:p>
          </p:txBody>
        </p:sp>
        <p:sp>
          <p:nvSpPr>
            <p:cNvPr id="5" name="Rectangle 4"/>
            <p:cNvSpPr/>
            <p:nvPr/>
          </p:nvSpPr>
          <p:spPr>
            <a:xfrm>
              <a:off x="3328950" y="77450"/>
              <a:ext cx="705642" cy="1569660"/>
            </a:xfrm>
            <a:prstGeom prst="rect">
              <a:avLst/>
            </a:prstGeom>
            <a:noFill/>
          </p:spPr>
          <p:txBody>
            <a:bodyPr wrap="none" lIns="91440" tIns="45720" rIns="91440" bIns="45720">
              <a:spAutoFit/>
            </a:bodyPr>
            <a:lstStyle/>
            <a:p>
              <a:pPr algn="ctr"/>
              <a:r>
                <a:rPr lang="en-US" sz="9600" b="1" dirty="0">
                  <a:ln w="1905"/>
                  <a:solidFill>
                    <a:schemeClr val="bg1"/>
                  </a:solidFill>
                  <a:effectLst>
                    <a:innerShdw blurRad="69850" dist="43180" dir="5400000">
                      <a:srgbClr val="000000">
                        <a:alpha val="65000"/>
                      </a:srgbClr>
                    </a:innerShdw>
                  </a:effectLst>
                  <a:cs typeface="Times New Roman" panose="02020603050405020304" pitchFamily="18" charset="0"/>
                </a:rPr>
                <a:t>L</a:t>
              </a:r>
              <a:endParaRPr lang="en-US" sz="9600" b="1" cap="none" spc="0" dirty="0">
                <a:ln w="1905"/>
                <a:solidFill>
                  <a:schemeClr val="bg1"/>
                </a:solidFill>
                <a:effectLst>
                  <a:innerShdw blurRad="69850" dist="43180" dir="5400000">
                    <a:srgbClr val="000000">
                      <a:alpha val="65000"/>
                    </a:srgbClr>
                  </a:innerShdw>
                </a:effectLst>
                <a:cs typeface="Times New Roman" panose="02020603050405020304" pitchFamily="18" charset="0"/>
              </a:endParaRPr>
            </a:p>
          </p:txBody>
        </p:sp>
        <p:sp>
          <p:nvSpPr>
            <p:cNvPr id="6" name="Rectangle 5"/>
            <p:cNvSpPr/>
            <p:nvPr/>
          </p:nvSpPr>
          <p:spPr>
            <a:xfrm>
              <a:off x="1680464" y="76200"/>
              <a:ext cx="1300356" cy="1569660"/>
            </a:xfrm>
            <a:prstGeom prst="rect">
              <a:avLst/>
            </a:prstGeom>
            <a:noFill/>
          </p:spPr>
          <p:txBody>
            <a:bodyPr wrap="none" lIns="91440" tIns="45720" rIns="91440" bIns="45720">
              <a:spAutoFit/>
            </a:bodyPr>
            <a:lstStyle/>
            <a:p>
              <a:pPr algn="ctr"/>
              <a:r>
                <a:rPr lang="en-US" sz="9600" b="1" cap="none" spc="0" dirty="0" smtClean="0">
                  <a:ln w="1905"/>
                  <a:solidFill>
                    <a:schemeClr val="bg1"/>
                  </a:solidFill>
                  <a:effectLst>
                    <a:innerShdw blurRad="69850" dist="43180" dir="5400000">
                      <a:srgbClr val="000000">
                        <a:alpha val="65000"/>
                      </a:srgbClr>
                    </a:innerShdw>
                  </a:effectLst>
                  <a:cs typeface="Times New Roman" panose="02020603050405020304" pitchFamily="18" charset="0"/>
                </a:rPr>
                <a:t>W</a:t>
              </a:r>
              <a:endParaRPr lang="en-US" sz="9600" b="1" cap="none" spc="0" dirty="0">
                <a:ln w="1905"/>
                <a:solidFill>
                  <a:schemeClr val="bg1"/>
                </a:solidFill>
                <a:effectLst>
                  <a:innerShdw blurRad="69850" dist="43180" dir="5400000">
                    <a:srgbClr val="000000">
                      <a:alpha val="65000"/>
                    </a:srgbClr>
                  </a:innerShdw>
                </a:effectLst>
                <a:cs typeface="Times New Roman" panose="02020603050405020304" pitchFamily="18" charset="0"/>
              </a:endParaRPr>
            </a:p>
          </p:txBody>
        </p:sp>
        <p:sp>
          <p:nvSpPr>
            <p:cNvPr id="7" name="Rectangle 6"/>
            <p:cNvSpPr/>
            <p:nvPr/>
          </p:nvSpPr>
          <p:spPr>
            <a:xfrm>
              <a:off x="5159755" y="76200"/>
              <a:ext cx="1260280" cy="1569660"/>
            </a:xfrm>
            <a:prstGeom prst="rect">
              <a:avLst/>
            </a:prstGeom>
            <a:noFill/>
          </p:spPr>
          <p:txBody>
            <a:bodyPr wrap="none" lIns="91440" tIns="45720" rIns="91440" bIns="45720">
              <a:spAutoFit/>
            </a:bodyPr>
            <a:lstStyle/>
            <a:p>
              <a:pPr algn="ctr"/>
              <a:r>
                <a:rPr lang="en-US" sz="9600" b="1" dirty="0">
                  <a:ln w="1905"/>
                  <a:solidFill>
                    <a:schemeClr val="bg1"/>
                  </a:solidFill>
                  <a:effectLst>
                    <a:innerShdw blurRad="69850" dist="43180" dir="5400000">
                      <a:srgbClr val="000000">
                        <a:alpha val="65000"/>
                      </a:srgbClr>
                    </a:innerShdw>
                  </a:effectLst>
                  <a:cs typeface="Times New Roman" panose="02020603050405020304" pitchFamily="18" charset="0"/>
                </a:rPr>
                <a:t>M</a:t>
              </a:r>
              <a:endParaRPr lang="en-US" sz="9600" b="1" cap="none" spc="0" dirty="0">
                <a:ln w="1905"/>
                <a:solidFill>
                  <a:schemeClr val="bg1"/>
                </a:solidFill>
                <a:effectLst>
                  <a:innerShdw blurRad="69850" dist="43180" dir="5400000">
                    <a:srgbClr val="000000">
                      <a:alpha val="65000"/>
                    </a:srgbClr>
                  </a:innerShdw>
                </a:effectLst>
                <a:cs typeface="Times New Roman" panose="02020603050405020304" pitchFamily="18" charset="0"/>
              </a:endParaRPr>
            </a:p>
          </p:txBody>
        </p:sp>
        <p:sp>
          <p:nvSpPr>
            <p:cNvPr id="8" name="Rectangle 7"/>
            <p:cNvSpPr/>
            <p:nvPr/>
          </p:nvSpPr>
          <p:spPr>
            <a:xfrm>
              <a:off x="4435686" y="77450"/>
              <a:ext cx="1016625" cy="1569660"/>
            </a:xfrm>
            <a:prstGeom prst="rect">
              <a:avLst/>
            </a:prstGeom>
            <a:noFill/>
          </p:spPr>
          <p:txBody>
            <a:bodyPr wrap="none" lIns="91440" tIns="45720" rIns="91440" bIns="45720">
              <a:spAutoFit/>
            </a:bodyPr>
            <a:lstStyle/>
            <a:p>
              <a:pPr algn="ctr"/>
              <a:r>
                <a:rPr lang="en-US" sz="9600" b="1" dirty="0">
                  <a:ln w="1905"/>
                  <a:solidFill>
                    <a:schemeClr val="bg1"/>
                  </a:solidFill>
                  <a:effectLst>
                    <a:innerShdw blurRad="69850" dist="43180" dir="5400000">
                      <a:srgbClr val="000000">
                        <a:alpha val="65000"/>
                      </a:srgbClr>
                    </a:innerShdw>
                  </a:effectLst>
                  <a:cs typeface="Times New Roman" panose="02020603050405020304" pitchFamily="18" charset="0"/>
                </a:rPr>
                <a:t>O</a:t>
              </a:r>
              <a:endParaRPr lang="en-US" sz="9600" b="1" cap="none" spc="0" dirty="0">
                <a:ln w="1905"/>
                <a:solidFill>
                  <a:schemeClr val="bg1"/>
                </a:solidFill>
                <a:effectLst>
                  <a:innerShdw blurRad="69850" dist="43180" dir="5400000">
                    <a:srgbClr val="000000">
                      <a:alpha val="65000"/>
                    </a:srgbClr>
                  </a:innerShdw>
                </a:effectLst>
                <a:cs typeface="Times New Roman" panose="02020603050405020304" pitchFamily="18" charset="0"/>
              </a:endParaRPr>
            </a:p>
          </p:txBody>
        </p:sp>
        <p:sp>
          <p:nvSpPr>
            <p:cNvPr id="9" name="Rectangle 8"/>
            <p:cNvSpPr/>
            <p:nvPr/>
          </p:nvSpPr>
          <p:spPr>
            <a:xfrm>
              <a:off x="3833300" y="77450"/>
              <a:ext cx="837088" cy="1569660"/>
            </a:xfrm>
            <a:prstGeom prst="rect">
              <a:avLst/>
            </a:prstGeom>
            <a:noFill/>
          </p:spPr>
          <p:txBody>
            <a:bodyPr wrap="none" lIns="91440" tIns="45720" rIns="91440" bIns="45720">
              <a:spAutoFit/>
            </a:bodyPr>
            <a:lstStyle/>
            <a:p>
              <a:pPr algn="ctr"/>
              <a:r>
                <a:rPr lang="en-US" sz="9600" b="1" dirty="0">
                  <a:ln w="1905"/>
                  <a:solidFill>
                    <a:schemeClr val="bg1"/>
                  </a:solidFill>
                  <a:effectLst>
                    <a:innerShdw blurRad="69850" dist="43180" dir="5400000">
                      <a:srgbClr val="000000">
                        <a:alpha val="65000"/>
                      </a:srgbClr>
                    </a:innerShdw>
                  </a:effectLst>
                  <a:cs typeface="Times New Roman" panose="02020603050405020304" pitchFamily="18" charset="0"/>
                </a:rPr>
                <a:t>C</a:t>
              </a:r>
              <a:endParaRPr lang="en-US" sz="9600" b="1" cap="none" spc="0" dirty="0">
                <a:ln w="1905"/>
                <a:solidFill>
                  <a:schemeClr val="bg1"/>
                </a:solidFill>
                <a:effectLst>
                  <a:innerShdw blurRad="69850" dist="43180" dir="5400000">
                    <a:srgbClr val="000000">
                      <a:alpha val="65000"/>
                    </a:srgbClr>
                  </a:innerShdw>
                </a:effectLst>
                <a:cs typeface="Times New Roman" panose="02020603050405020304" pitchFamily="18" charset="0"/>
              </a:endParaRPr>
            </a:p>
          </p:txBody>
        </p:sp>
        <p:sp>
          <p:nvSpPr>
            <p:cNvPr id="10" name="Rectangle 9"/>
            <p:cNvSpPr/>
            <p:nvPr/>
          </p:nvSpPr>
          <p:spPr>
            <a:xfrm>
              <a:off x="6148407" y="76200"/>
              <a:ext cx="785792" cy="1569660"/>
            </a:xfrm>
            <a:prstGeom prst="rect">
              <a:avLst/>
            </a:prstGeom>
            <a:noFill/>
          </p:spPr>
          <p:txBody>
            <a:bodyPr wrap="none" lIns="91440" tIns="45720" rIns="91440" bIns="45720">
              <a:spAutoFit/>
            </a:bodyPr>
            <a:lstStyle/>
            <a:p>
              <a:pPr algn="ctr"/>
              <a:r>
                <a:rPr lang="en-US" sz="9600" b="1" dirty="0">
                  <a:ln w="1905"/>
                  <a:solidFill>
                    <a:schemeClr val="bg1"/>
                  </a:solidFill>
                  <a:effectLst>
                    <a:innerShdw blurRad="69850" dist="43180" dir="5400000">
                      <a:srgbClr val="000000">
                        <a:alpha val="65000"/>
                      </a:srgbClr>
                    </a:innerShdw>
                  </a:effectLst>
                  <a:cs typeface="Times New Roman" panose="02020603050405020304" pitchFamily="18" charset="0"/>
                </a:rPr>
                <a:t>E</a:t>
              </a:r>
              <a:endParaRPr lang="en-US" sz="9600" b="1" cap="none" spc="0" dirty="0">
                <a:ln w="1905"/>
                <a:solidFill>
                  <a:schemeClr val="bg1"/>
                </a:solidFill>
                <a:effectLst>
                  <a:innerShdw blurRad="69850" dist="43180" dir="5400000">
                    <a:srgbClr val="000000">
                      <a:alpha val="65000"/>
                    </a:srgbClr>
                  </a:innerShdw>
                </a:effectLst>
                <a:cs typeface="Times New Roman" panose="02020603050405020304" pitchFamily="18" charset="0"/>
              </a:endParaRPr>
            </a:p>
          </p:txBody>
        </p:sp>
      </p:grpSp>
    </p:spTree>
    <p:extLst>
      <p:ext uri="{BB962C8B-B14F-4D97-AF65-F5344CB8AC3E}">
        <p14:creationId xmlns:p14="http://schemas.microsoft.com/office/powerpoint/2010/main" val="11111881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0966" y="228600"/>
            <a:ext cx="2897267" cy="707886"/>
          </a:xfrm>
          <a:prstGeom prst="rect">
            <a:avLst/>
          </a:prstGeom>
          <a:noFill/>
        </p:spPr>
        <p:txBody>
          <a:bodyPr wrap="none" lIns="91440" tIns="45720" rIns="91440" bIns="45720">
            <a:spAutoFit/>
          </a:bodyPr>
          <a:lstStyle/>
          <a:p>
            <a:pPr algn="ctr"/>
            <a:r>
              <a:rPr lang="en-US" sz="40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Group work</a:t>
            </a:r>
            <a:endParaRPr lang="en-US" sz="40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2951018"/>
            <a:ext cx="3668243" cy="2751182"/>
          </a:xfrm>
          <a:prstGeom prst="rect">
            <a:avLst/>
          </a:prstGeom>
          <a:ln>
            <a:solidFill>
              <a:schemeClr val="tx1"/>
            </a:solidFill>
          </a:ln>
        </p:spPr>
      </p:pic>
      <p:sp>
        <p:nvSpPr>
          <p:cNvPr id="4" name="TextBox 3"/>
          <p:cNvSpPr txBox="1"/>
          <p:nvPr/>
        </p:nvSpPr>
        <p:spPr>
          <a:xfrm>
            <a:off x="408709" y="1143000"/>
            <a:ext cx="8354291" cy="1384995"/>
          </a:xfrm>
          <a:prstGeom prst="rect">
            <a:avLst/>
          </a:prstGeom>
          <a:solidFill>
            <a:schemeClr val="accent3">
              <a:lumMod val="20000"/>
              <a:lumOff val="80000"/>
            </a:schemeClr>
          </a:solidFill>
          <a:ln>
            <a:solidFill>
              <a:schemeClr val="tx1"/>
            </a:solidFill>
          </a:ln>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Look at the picture of the Star Mosque in Dhaka. Write a description on the </a:t>
            </a:r>
            <a:r>
              <a:rPr lang="en-US" sz="2800" b="1" dirty="0">
                <a:latin typeface="Times New Roman" panose="02020603050405020304" pitchFamily="18" charset="0"/>
                <a:cs typeface="Times New Roman" panose="02020603050405020304" pitchFamily="18" charset="0"/>
              </a:rPr>
              <a:t>Star </a:t>
            </a:r>
            <a:r>
              <a:rPr lang="en-US" sz="2800" b="1" dirty="0" smtClean="0">
                <a:latin typeface="Times New Roman" panose="02020603050405020304" pitchFamily="18" charset="0"/>
                <a:cs typeface="Times New Roman" panose="02020603050405020304" pitchFamily="18" charset="0"/>
              </a:rPr>
              <a:t>Mosque with the help of the given clues. </a:t>
            </a:r>
            <a:r>
              <a:rPr lang="en-US" sz="2800" b="1" dirty="0" smtClean="0">
                <a:solidFill>
                  <a:srgbClr val="0070C0"/>
                </a:solidFill>
                <a:latin typeface="Times New Roman" panose="02020603050405020304" pitchFamily="18" charset="0"/>
                <a:cs typeface="Times New Roman" panose="02020603050405020304" pitchFamily="18" charset="0"/>
              </a:rPr>
              <a:t>( See the clues in the text book).</a:t>
            </a:r>
            <a:endParaRPr lang="en-US" sz="2800" b="1"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5080"/>
          <a:stretch/>
        </p:blipFill>
        <p:spPr>
          <a:xfrm>
            <a:off x="4585855" y="2951018"/>
            <a:ext cx="4177146" cy="2751182"/>
          </a:xfrm>
          <a:prstGeom prst="rect">
            <a:avLst/>
          </a:prstGeom>
          <a:ln>
            <a:solidFill>
              <a:schemeClr val="tx1"/>
            </a:solidFill>
          </a:ln>
        </p:spPr>
      </p:pic>
    </p:spTree>
    <p:extLst>
      <p:ext uri="{BB962C8B-B14F-4D97-AF65-F5344CB8AC3E}">
        <p14:creationId xmlns:p14="http://schemas.microsoft.com/office/powerpoint/2010/main" val="27398817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0" y="1219200"/>
            <a:ext cx="3362267" cy="923330"/>
          </a:xfrm>
          <a:prstGeom prst="rect">
            <a:avLst/>
          </a:prstGeom>
          <a:noFill/>
        </p:spPr>
        <p:txBody>
          <a:bodyPr wrap="none" lIns="91440" tIns="45720" rIns="91440" bIns="45720">
            <a:spAutoFit/>
          </a:bodyPr>
          <a:lstStyle/>
          <a:p>
            <a:pPr algn="ctr"/>
            <a:r>
              <a:rPr lang="en-US" sz="5400" b="1" cap="none" spc="0" dirty="0" smtClean="0">
                <a:ln w="1905"/>
                <a:solidFill>
                  <a:srgbClr val="00B050"/>
                </a:solidFill>
                <a:effectLst>
                  <a:innerShdw blurRad="69850" dist="43180" dir="5400000">
                    <a:srgbClr val="000000">
                      <a:alpha val="65000"/>
                    </a:srgbClr>
                  </a:innerShdw>
                </a:effectLst>
              </a:rPr>
              <a:t>Homework</a:t>
            </a:r>
            <a:endParaRPr lang="en-US" sz="5400" b="1" cap="none" spc="0" dirty="0">
              <a:ln w="1905"/>
              <a:solidFill>
                <a:srgbClr val="00B050"/>
              </a:solidFill>
              <a:effectLst>
                <a:innerShdw blurRad="69850" dist="43180" dir="5400000">
                  <a:srgbClr val="000000">
                    <a:alpha val="65000"/>
                  </a:srgbClr>
                </a:innerShdw>
              </a:effectLst>
            </a:endParaRPr>
          </a:p>
        </p:txBody>
      </p:sp>
      <p:sp>
        <p:nvSpPr>
          <p:cNvPr id="4" name="TextBox 3"/>
          <p:cNvSpPr txBox="1"/>
          <p:nvPr/>
        </p:nvSpPr>
        <p:spPr>
          <a:xfrm>
            <a:off x="685800" y="2545140"/>
            <a:ext cx="7772400" cy="2308324"/>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3600" b="1" dirty="0" smtClean="0">
                <a:latin typeface="Times New Roman" panose="02020603050405020304" pitchFamily="18" charset="0"/>
                <a:cs typeface="Times New Roman" panose="02020603050405020304" pitchFamily="18" charset="0"/>
              </a:rPr>
              <a:t>Do your area has such building like the Shat Gombuj Mosque or the Star Mosque? Write about that building. (Not more than 15 lines)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1028" y="5410200"/>
            <a:ext cx="1774372" cy="1333285"/>
          </a:xfrm>
          <a:prstGeom prst="ellipse">
            <a:avLst/>
          </a:prstGeom>
          <a:ln>
            <a:noFill/>
          </a:ln>
          <a:effectLst>
            <a:softEdge rad="112500"/>
          </a:effectLst>
        </p:spPr>
      </p:pic>
    </p:spTree>
    <p:extLst>
      <p:ext uri="{BB962C8B-B14F-4D97-AF65-F5344CB8AC3E}">
        <p14:creationId xmlns:p14="http://schemas.microsoft.com/office/powerpoint/2010/main" val="35596390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2819400"/>
            <a:ext cx="7924800" cy="3046988"/>
          </a:xfrm>
          <a:prstGeom prst="rect">
            <a:avLst/>
          </a:prstGeom>
          <a:noFill/>
          <a:ln>
            <a:solidFill>
              <a:schemeClr val="tx1"/>
            </a:solidFill>
          </a:ln>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          </a:t>
            </a:r>
          </a:p>
          <a:p>
            <a:pPr algn="just"/>
            <a:r>
              <a:rPr lang="en-US" sz="2400" dirty="0" smtClean="0">
                <a:latin typeface="Times New Roman" panose="02020603050405020304" pitchFamily="18" charset="0"/>
                <a:cs typeface="Times New Roman" panose="02020603050405020304" pitchFamily="18" charset="0"/>
              </a:rPr>
              <a:t>And the editors panel:</a:t>
            </a:r>
            <a:r>
              <a:rPr lang="en-US" sz="2400" b="1" dirty="0" smtClean="0">
                <a:latin typeface="Times New Roman" panose="02020603050405020304" pitchFamily="18" charset="0"/>
                <a:cs typeface="Times New Roman" panose="02020603050405020304" pitchFamily="18" charset="0"/>
              </a:rPr>
              <a:t> Ranjit </a:t>
            </a:r>
            <a:r>
              <a:rPr lang="en-US" sz="2400" b="1" dirty="0">
                <a:latin typeface="Times New Roman" panose="02020603050405020304" pitchFamily="18" charset="0"/>
                <a:cs typeface="Times New Roman" panose="02020603050405020304" pitchFamily="18" charset="0"/>
              </a:rPr>
              <a:t>Poddar, </a:t>
            </a:r>
            <a:r>
              <a:rPr lang="en-US" sz="2400" b="1" dirty="0" smtClean="0">
                <a:latin typeface="Times New Roman" panose="02020603050405020304" pitchFamily="18" charset="0"/>
                <a:cs typeface="Times New Roman" panose="02020603050405020304" pitchFamily="18" charset="0"/>
              </a:rPr>
              <a:t>Associate Professor (English) TTC</a:t>
            </a:r>
            <a:r>
              <a:rPr lang="en-US" sz="2400" b="1" dirty="0">
                <a:latin typeface="Times New Roman" panose="02020603050405020304" pitchFamily="18" charset="0"/>
                <a:cs typeface="Times New Roman" panose="02020603050405020304" pitchFamily="18" charset="0"/>
              </a:rPr>
              <a:t>, Dhaka, </a:t>
            </a:r>
            <a:r>
              <a:rPr lang="en-US" sz="2400" b="1" dirty="0" smtClean="0">
                <a:latin typeface="Times New Roman" panose="02020603050405020304" pitchFamily="18" charset="0"/>
                <a:cs typeface="Times New Roman" panose="02020603050405020304" pitchFamily="18" charset="0"/>
              </a:rPr>
              <a:t>Md. Jahangir Hasan (English), Assistant Professor TTC, Rangpur and Urmila Khaled Assistant </a:t>
            </a:r>
            <a:r>
              <a:rPr lang="en-US" sz="2400" b="1" dirty="0">
                <a:latin typeface="Times New Roman" panose="02020603050405020304" pitchFamily="18" charset="0"/>
                <a:cs typeface="Times New Roman" panose="02020603050405020304" pitchFamily="18" charset="0"/>
              </a:rPr>
              <a:t>Professor (English) TTC, </a:t>
            </a:r>
            <a:r>
              <a:rPr lang="en-US" sz="2400" b="1" dirty="0" smtClean="0">
                <a:latin typeface="Times New Roman" panose="02020603050405020304" pitchFamily="18" charset="0"/>
                <a:cs typeface="Times New Roman" panose="02020603050405020304" pitchFamily="18" charset="0"/>
              </a:rPr>
              <a:t>Dhaka.</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Their </a:t>
            </a:r>
            <a:r>
              <a:rPr lang="en-US" sz="2400" dirty="0">
                <a:latin typeface="Times New Roman" panose="02020603050405020304" pitchFamily="18" charset="0"/>
                <a:cs typeface="Times New Roman" panose="02020603050405020304" pitchFamily="18" charset="0"/>
              </a:rPr>
              <a:t>direction, valuable suggestions and intensive supervision have enriched the model contents.</a:t>
            </a:r>
          </a:p>
          <a:p>
            <a:pPr algn="just"/>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653988" y="726141"/>
            <a:ext cx="5661212" cy="769441"/>
          </a:xfrm>
          <a:prstGeom prst="rect">
            <a:avLst/>
          </a:prstGeom>
          <a:noFill/>
        </p:spPr>
        <p:txBody>
          <a:bodyPr wrap="square" rtlCol="0">
            <a:spAutoFit/>
          </a:bodyPr>
          <a:lstStyle/>
          <a:p>
            <a:pPr algn="ctr"/>
            <a:r>
              <a:rPr lang="en-US" sz="4400" b="1" dirty="0" smtClean="0">
                <a:latin typeface="Times New Roman" panose="02020603050405020304" pitchFamily="18" charset="0"/>
                <a:cs typeface="Times New Roman" panose="02020603050405020304" pitchFamily="18" charset="0"/>
              </a:rPr>
              <a:t>Acknowledgement </a:t>
            </a:r>
            <a:endParaRPr lang="en-US" sz="4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685800" y="1915180"/>
            <a:ext cx="7924800" cy="523220"/>
          </a:xfrm>
          <a:prstGeom prst="rect">
            <a:avLst/>
          </a:prstGeom>
          <a:noFill/>
          <a:ln>
            <a:solidFill>
              <a:schemeClr val="tx1"/>
            </a:solidFill>
          </a:ln>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MoE, DSHE, NCTB &amp; A2I respective of officials</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3934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91270"/>
            <a:ext cx="6858000" cy="923330"/>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 All</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950" y="2571750"/>
            <a:ext cx="3143250" cy="3524250"/>
          </a:xfrm>
          <a:prstGeom prst="ellipse">
            <a:avLst/>
          </a:prstGeom>
          <a:ln>
            <a:solidFill>
              <a:srgbClr val="C00000"/>
            </a:solidFill>
          </a:ln>
        </p:spPr>
      </p:pic>
    </p:spTree>
    <p:extLst>
      <p:ext uri="{BB962C8B-B14F-4D97-AF65-F5344CB8AC3E}">
        <p14:creationId xmlns:p14="http://schemas.microsoft.com/office/powerpoint/2010/main" val="26006307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1028" y="5410200"/>
            <a:ext cx="1926772" cy="1447800"/>
          </a:xfrm>
          <a:prstGeom prst="ellipse">
            <a:avLst/>
          </a:prstGeom>
          <a:ln>
            <a:noFill/>
          </a:ln>
          <a:effectLst>
            <a:softEdge rad="112500"/>
          </a:effectLst>
        </p:spPr>
      </p:pic>
      <p:sp>
        <p:nvSpPr>
          <p:cNvPr id="16" name="Rectangle 15"/>
          <p:cNvSpPr/>
          <p:nvPr/>
        </p:nvSpPr>
        <p:spPr>
          <a:xfrm>
            <a:off x="228600" y="3408764"/>
            <a:ext cx="5093148" cy="2326472"/>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400" b="1" i="1" kern="0" dirty="0" smtClean="0">
                <a:solidFill>
                  <a:sysClr val="windowText" lastClr="000000"/>
                </a:solidFill>
                <a:latin typeface="Times New Roman" panose="02020603050405020304" pitchFamily="18" charset="0"/>
                <a:cs typeface="Times New Roman" panose="02020603050405020304" pitchFamily="18" charset="0"/>
              </a:rPr>
              <a:t>ROUFUN NAHAR</a:t>
            </a:r>
          </a:p>
          <a:p>
            <a:pPr lvl="0">
              <a:defRPr/>
            </a:pPr>
            <a:r>
              <a:rPr lang="en-US" sz="2400" b="1" i="1" kern="0" dirty="0" smtClean="0">
                <a:solidFill>
                  <a:sysClr val="windowText" lastClr="000000"/>
                </a:solidFill>
                <a:latin typeface="Times New Roman" panose="02020603050405020304" pitchFamily="18" charset="0"/>
                <a:cs typeface="Times New Roman" panose="02020603050405020304" pitchFamily="18" charset="0"/>
              </a:rPr>
              <a:t>ASSISTANT TEACHER ( ENGLISH)</a:t>
            </a:r>
          </a:p>
          <a:p>
            <a:pPr lvl="0">
              <a:defRPr/>
            </a:pPr>
            <a:r>
              <a:rPr lang="en-US" sz="2400" b="1" i="1" kern="0" dirty="0" smtClean="0">
                <a:solidFill>
                  <a:sysClr val="windowText" lastClr="000000"/>
                </a:solidFill>
                <a:latin typeface="Times New Roman" panose="02020603050405020304" pitchFamily="18" charset="0"/>
                <a:cs typeface="Times New Roman" panose="02020603050405020304" pitchFamily="18" charset="0"/>
              </a:rPr>
              <a:t>MAZIDA GOVT. HIGH SCHOOL,</a:t>
            </a:r>
          </a:p>
          <a:p>
            <a:pPr lvl="0">
              <a:defRPr/>
            </a:pPr>
            <a:r>
              <a:rPr lang="en-US" sz="2400" b="1" i="1" kern="0" dirty="0" smtClean="0">
                <a:solidFill>
                  <a:sysClr val="windowText" lastClr="000000"/>
                </a:solidFill>
                <a:latin typeface="Times New Roman" panose="02020603050405020304" pitchFamily="18" charset="0"/>
                <a:cs typeface="Times New Roman" panose="02020603050405020304" pitchFamily="18" charset="0"/>
              </a:rPr>
              <a:t>TONGI, GAZIPUR</a:t>
            </a:r>
            <a:endParaRPr lang="en-US" sz="2400" b="1" i="1" kern="0" dirty="0">
              <a:solidFill>
                <a:sysClr val="windowText" lastClr="000000"/>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108877"/>
            <a:ext cx="1874083" cy="18740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TextBox 18"/>
          <p:cNvSpPr txBox="1"/>
          <p:nvPr/>
        </p:nvSpPr>
        <p:spPr>
          <a:xfrm>
            <a:off x="5638800" y="3920836"/>
            <a:ext cx="3227399" cy="1200329"/>
          </a:xfrm>
          <a:prstGeom prst="rect">
            <a:avLst/>
          </a:prstGeom>
          <a:solidFill>
            <a:schemeClr val="accent3">
              <a:lumMod val="40000"/>
              <a:lumOff val="60000"/>
            </a:schemeClr>
          </a:solidFill>
          <a:ln>
            <a:solidFill>
              <a:schemeClr val="tx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CLASS:      </a:t>
            </a:r>
            <a:r>
              <a:rPr lang="en-US" sz="2400" b="1" i="1" kern="0" dirty="0" smtClean="0">
                <a:solidFill>
                  <a:srgbClr val="0070C0"/>
                </a:solidFill>
                <a:latin typeface="Times New Roman" panose="02020603050405020304" pitchFamily="18" charset="0"/>
                <a:cs typeface="Times New Roman" panose="02020603050405020304" pitchFamily="18" charset="0"/>
              </a:rPr>
              <a:t>NINE-TEN</a:t>
            </a:r>
            <a:endParaRPr kumimoji="0" lang="en-US" sz="2400" b="1" i="1" u="none" strike="noStrike" kern="0" cap="none" spc="0" normalizeH="0" baseline="0" noProof="0" dirty="0" smtClean="0">
              <a:ln>
                <a:noFill/>
              </a:ln>
              <a:solidFill>
                <a:srgbClr val="0070C0"/>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SUBJECT:   </a:t>
            </a:r>
            <a:r>
              <a:rPr kumimoji="0" lang="en-US" sz="2400" b="1" i="1" u="none" strike="noStrike" kern="0" cap="none" spc="0" normalizeH="0" baseline="0" noProof="0" dirty="0" smtClean="0">
                <a:ln>
                  <a:noFill/>
                </a:ln>
                <a:solidFill>
                  <a:srgbClr val="0070C0"/>
                </a:solidFill>
                <a:effectLst/>
                <a:uLnTx/>
                <a:uFillTx/>
                <a:latin typeface="Times New Roman" panose="02020603050405020304" pitchFamily="18" charset="0"/>
                <a:cs typeface="Times New Roman" panose="02020603050405020304" pitchFamily="18" charset="0"/>
              </a:rPr>
              <a:t>ENGLISH </a:t>
            </a:r>
            <a:r>
              <a:rPr lang="en-US" sz="2400" b="1" i="1" kern="0" dirty="0" smtClean="0">
                <a:solidFill>
                  <a:srgbClr val="0070C0"/>
                </a:solidFill>
                <a:latin typeface="Times New Roman" panose="02020603050405020304" pitchFamily="18" charset="0"/>
                <a:cs typeface="Times New Roman" panose="02020603050405020304" pitchFamily="18" charset="0"/>
              </a:rPr>
              <a:t>1</a:t>
            </a:r>
            <a:r>
              <a:rPr lang="en-US" sz="2400" b="1" i="1" kern="0" baseline="30000" dirty="0" smtClean="0">
                <a:solidFill>
                  <a:srgbClr val="0070C0"/>
                </a:solidFill>
                <a:latin typeface="Times New Roman" panose="02020603050405020304" pitchFamily="18" charset="0"/>
                <a:cs typeface="Times New Roman" panose="02020603050405020304" pitchFamily="18" charset="0"/>
              </a:rPr>
              <a:t>ST</a:t>
            </a:r>
            <a:r>
              <a:rPr lang="en-US" sz="2400" b="1" i="1" kern="0" dirty="0" smtClean="0">
                <a:solidFill>
                  <a:srgbClr val="0070C0"/>
                </a:solidFill>
                <a:latin typeface="Times New Roman" panose="02020603050405020304" pitchFamily="18" charset="0"/>
                <a:cs typeface="Times New Roman" panose="02020603050405020304" pitchFamily="18" charset="0"/>
              </a:rPr>
              <a:t> </a:t>
            </a:r>
            <a:r>
              <a:rPr kumimoji="0" lang="en-US" sz="2400" b="1" i="1" u="none" strike="noStrike" kern="0" cap="none" spc="0" normalizeH="0" baseline="0" noProof="0" dirty="0" smtClean="0">
                <a:ln>
                  <a:noFill/>
                </a:ln>
                <a:solidFill>
                  <a:srgbClr val="0070C0"/>
                </a:solidFill>
                <a:effectLst/>
                <a:uLnTx/>
                <a:uFillTx/>
                <a:latin typeface="Times New Roman" panose="02020603050405020304" pitchFamily="18" charset="0"/>
                <a:cs typeface="Times New Roman" panose="02020603050405020304" pitchFamily="18" charset="0"/>
              </a:rPr>
              <a:t> PAPER</a:t>
            </a:r>
          </a:p>
        </p:txBody>
      </p:sp>
      <p:sp>
        <p:nvSpPr>
          <p:cNvPr id="20" name="Rectangle 19"/>
          <p:cNvSpPr/>
          <p:nvPr/>
        </p:nvSpPr>
        <p:spPr>
          <a:xfrm>
            <a:off x="2375699" y="304800"/>
            <a:ext cx="4876800" cy="769441"/>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dirty="0" smtClean="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INTRODUCTION</a:t>
            </a:r>
            <a:endParaRPr kumimoji="0" lang="en-US" sz="4400" b="1" i="0" u="none" strike="noStrike" kern="0" cap="none" spc="0" normalizeH="0" baseline="0" noProof="0" dirty="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uLnTx/>
              <a:uFillTx/>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5486400" y="3200400"/>
            <a:ext cx="0" cy="2590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0617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3213" b="33334"/>
          <a:stretch/>
        </p:blipFill>
        <p:spPr>
          <a:xfrm>
            <a:off x="228600" y="1066800"/>
            <a:ext cx="8743327" cy="3505200"/>
          </a:xfrm>
          <a:prstGeom prst="rect">
            <a:avLst/>
          </a:prstGeom>
          <a:ln>
            <a:solidFill>
              <a:schemeClr val="tx1"/>
            </a:solidFill>
          </a:ln>
        </p:spPr>
      </p:pic>
      <p:sp>
        <p:nvSpPr>
          <p:cNvPr id="9" name="TextBox 8"/>
          <p:cNvSpPr txBox="1"/>
          <p:nvPr/>
        </p:nvSpPr>
        <p:spPr>
          <a:xfrm>
            <a:off x="762000" y="177225"/>
            <a:ext cx="77724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What do you see in the picture? Describe it.</a:t>
            </a:r>
            <a:endParaRPr lang="en-US" sz="32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28600" y="4876800"/>
            <a:ext cx="8686800" cy="1569660"/>
          </a:xfrm>
          <a:prstGeom prst="rect">
            <a:avLst/>
          </a:prstGeom>
          <a:solidFill>
            <a:schemeClr val="accent3">
              <a:lumMod val="40000"/>
              <a:lumOff val="60000"/>
            </a:schemeClr>
          </a:solidFill>
          <a:ln>
            <a:solidFill>
              <a:schemeClr val="tx1"/>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This is the Shat Gombuj Mosque. It is one of the historical places of Bangladesh. It is also one of the world heritages.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95539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3694" y="1120914"/>
            <a:ext cx="3969356" cy="707886"/>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smtClean="0">
                <a:ln w="1905"/>
                <a:effectLst>
                  <a:innerShdw blurRad="69850" dist="43180" dir="5400000">
                    <a:srgbClr val="000000">
                      <a:alpha val="65000"/>
                    </a:srgbClr>
                  </a:innerShdw>
                </a:effectLst>
              </a:rPr>
              <a:t>Today our topic is</a:t>
            </a:r>
            <a:endParaRPr kumimoji="0" lang="en-US" sz="4000" b="1" i="0" u="none" strike="noStrike" kern="0" cap="none" spc="0" normalizeH="0" baseline="0" noProof="0" dirty="0">
              <a:ln w="1905"/>
              <a:effectLst>
                <a:innerShdw blurRad="69850" dist="43180" dir="5400000">
                  <a:srgbClr val="000000">
                    <a:alpha val="65000"/>
                  </a:srgbClr>
                </a:innerShdw>
              </a:effectLst>
              <a:uLnTx/>
              <a:uFillTx/>
            </a:endParaRPr>
          </a:p>
        </p:txBody>
      </p:sp>
      <p:sp>
        <p:nvSpPr>
          <p:cNvPr id="5" name="Rectangle 4"/>
          <p:cNvSpPr/>
          <p:nvPr/>
        </p:nvSpPr>
        <p:spPr>
          <a:xfrm>
            <a:off x="1313055" y="2278559"/>
            <a:ext cx="6230745" cy="769441"/>
          </a:xfrm>
          <a:prstGeom prst="rect">
            <a:avLst/>
          </a:prstGeom>
          <a:solidFill>
            <a:schemeClr val="accent3">
              <a:lumMod val="20000"/>
              <a:lumOff val="80000"/>
            </a:schemeClr>
          </a:solidFill>
          <a:ln>
            <a:solidFill>
              <a:schemeClr val="tx1"/>
            </a:solidFill>
          </a:ln>
        </p:spPr>
        <p:txBody>
          <a:bodyPr wrap="none" lIns="91440" tIns="45720" rIns="91440" bIns="45720">
            <a:spAutoFit/>
          </a:bodyPr>
          <a:lstStyle/>
          <a:p>
            <a:pPr algn="ctr"/>
            <a:r>
              <a:rPr lang="en-US" sz="4400" b="1" dirty="0" smtClean="0">
                <a:ln w="1905"/>
                <a:solidFill>
                  <a:srgbClr val="00B050"/>
                </a:solidFill>
                <a:effectLst>
                  <a:innerShdw blurRad="69850" dist="43180" dir="5400000">
                    <a:srgbClr val="000000">
                      <a:alpha val="65000"/>
                    </a:srgbClr>
                  </a:innerShdw>
                </a:effectLst>
              </a:rPr>
              <a:t>The Shat Gambuj Mosque</a:t>
            </a:r>
            <a:endParaRPr lang="en-US" sz="4400" b="1" cap="none" spc="0" dirty="0">
              <a:ln w="1905"/>
              <a:solidFill>
                <a:srgbClr val="00B050"/>
              </a:solidFill>
              <a:effectLst>
                <a:innerShdw blurRad="69850" dist="43180" dir="5400000">
                  <a:srgbClr val="000000">
                    <a:alpha val="65000"/>
                  </a:srgbClr>
                </a:innerShdw>
              </a:effectLst>
            </a:endParaRPr>
          </a:p>
        </p:txBody>
      </p:sp>
      <p:sp>
        <p:nvSpPr>
          <p:cNvPr id="6" name="Rectangle 5"/>
          <p:cNvSpPr/>
          <p:nvPr/>
        </p:nvSpPr>
        <p:spPr>
          <a:xfrm>
            <a:off x="2970851" y="3352800"/>
            <a:ext cx="2515549" cy="1323439"/>
          </a:xfrm>
          <a:prstGeom prst="rect">
            <a:avLst/>
          </a:prstGeom>
          <a:solidFill>
            <a:schemeClr val="accent3">
              <a:lumMod val="20000"/>
              <a:lumOff val="80000"/>
            </a:schemeClr>
          </a:solidFill>
          <a:ln>
            <a:solidFill>
              <a:schemeClr val="tx1"/>
            </a:solidFill>
          </a:ln>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noProof="0" dirty="0" smtClean="0">
                <a:ln w="1905"/>
                <a:effectLst>
                  <a:innerShdw blurRad="69850" dist="43180" dir="5400000">
                    <a:srgbClr val="000000">
                      <a:alpha val="65000"/>
                    </a:srgbClr>
                  </a:innerShdw>
                </a:effectLst>
              </a:rPr>
              <a:t>Unit- 8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dirty="0" smtClean="0">
                <a:ln w="1905"/>
                <a:effectLst>
                  <a:innerShdw blurRad="69850" dist="43180" dir="5400000">
                    <a:srgbClr val="000000">
                      <a:alpha val="65000"/>
                    </a:srgbClr>
                  </a:innerShdw>
                </a:effectLst>
                <a:uLnTx/>
                <a:uFillTx/>
              </a:rPr>
              <a:t>Lesson- 1</a:t>
            </a:r>
            <a:endParaRPr kumimoji="0" lang="en-US" sz="4000" b="1" i="0" u="none" strike="noStrike" kern="0" cap="none" spc="0" normalizeH="0" baseline="0" noProof="0" dirty="0">
              <a:ln w="1905"/>
              <a:effectLst>
                <a:innerShdw blurRad="69850" dist="43180" dir="5400000">
                  <a:srgbClr val="000000">
                    <a:alpha val="65000"/>
                  </a:srgbClr>
                </a:innerShdw>
              </a:effectLst>
              <a:uLnTx/>
              <a:uFillTx/>
            </a:endParaRPr>
          </a:p>
        </p:txBody>
      </p:sp>
    </p:spTree>
    <p:extLst>
      <p:ext uri="{BB962C8B-B14F-4D97-AF65-F5344CB8AC3E}">
        <p14:creationId xmlns:p14="http://schemas.microsoft.com/office/powerpoint/2010/main" val="2891644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5874" y="1044714"/>
            <a:ext cx="7402989" cy="707886"/>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smtClean="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rPr>
              <a:t>Learning Outcomes</a:t>
            </a:r>
            <a:r>
              <a:rPr kumimoji="0" lang="en-US" sz="4000" b="1" i="0" u="none" strike="noStrike" kern="0" cap="none" spc="0" normalizeH="0" baseline="0" noProof="0" dirty="0" smtClean="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uLnTx/>
                <a:uFillTx/>
              </a:rPr>
              <a:t> Of The Lesson</a:t>
            </a:r>
            <a:endParaRPr kumimoji="0" lang="en-US" sz="4000" b="1" i="0" u="none" strike="noStrike" kern="0" cap="none" spc="0" normalizeH="0" baseline="0" noProof="0" dirty="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uLnTx/>
              <a:uFillTx/>
            </a:endParaRPr>
          </a:p>
        </p:txBody>
      </p:sp>
      <p:sp>
        <p:nvSpPr>
          <p:cNvPr id="3" name="TextBox 2"/>
          <p:cNvSpPr txBox="1"/>
          <p:nvPr/>
        </p:nvSpPr>
        <p:spPr>
          <a:xfrm>
            <a:off x="381000" y="2163901"/>
            <a:ext cx="8458204" cy="3170099"/>
          </a:xfrm>
          <a:prstGeom prst="rect">
            <a:avLst/>
          </a:prstGeom>
          <a:solidFill>
            <a:schemeClr val="accent3">
              <a:lumMod val="20000"/>
              <a:lumOff val="80000"/>
            </a:schemeClr>
          </a:solidFill>
          <a:ln>
            <a:solidFill>
              <a:schemeClr val="tx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effectLst/>
                <a:uLnTx/>
                <a:uFillTx/>
              </a:rPr>
              <a:t>After this lesson the students will</a:t>
            </a:r>
            <a:r>
              <a:rPr kumimoji="0" lang="en-US" sz="3200" b="1" i="0" u="none" strike="noStrike" kern="0" cap="none" spc="0" normalizeH="0" noProof="0" dirty="0" smtClean="0">
                <a:ln>
                  <a:noFill/>
                </a:ln>
                <a:effectLst/>
                <a:uLnTx/>
                <a:uFillTx/>
              </a:rPr>
              <a:t> be able</a:t>
            </a:r>
            <a:r>
              <a:rPr lang="en-US" sz="3200" b="1" kern="0" dirty="0"/>
              <a:t> </a:t>
            </a:r>
            <a:r>
              <a:rPr lang="en-US" sz="3200" b="1" kern="0" dirty="0" smtClean="0"/>
              <a:t>to-</a:t>
            </a:r>
            <a:endParaRPr kumimoji="0" lang="en-US" sz="3200" b="1" i="0" u="none" strike="noStrike" kern="0" cap="none" spc="0" normalizeH="0" baseline="0" noProof="0" dirty="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smtClean="0">
                <a:ln>
                  <a:noFill/>
                </a:ln>
                <a:effectLst/>
                <a:uLnTx/>
                <a:uFillTx/>
              </a:rPr>
              <a:t>       </a:t>
            </a:r>
            <a:r>
              <a:rPr kumimoji="0" lang="en-US" sz="2800" b="1" i="1" u="none" strike="noStrike" kern="0" cap="none" spc="0" normalizeH="0" noProof="0" dirty="0" smtClean="0">
                <a:ln>
                  <a:noFill/>
                </a:ln>
                <a:effectLst/>
                <a:uLnTx/>
                <a:uFillTx/>
              </a:rPr>
              <a:t> </a:t>
            </a:r>
            <a:r>
              <a:rPr lang="en-US" sz="2800" b="1" i="1" kern="0" dirty="0" smtClean="0"/>
              <a:t>1.</a:t>
            </a:r>
            <a:r>
              <a:rPr kumimoji="0" lang="en-US" sz="2800" b="1" i="1" u="none" strike="noStrike" kern="0" cap="none" spc="0" normalizeH="0" baseline="0" noProof="0" dirty="0" smtClean="0">
                <a:ln>
                  <a:noFill/>
                </a:ln>
                <a:effectLst/>
                <a:uLnTx/>
                <a:uFillTx/>
              </a:rPr>
              <a:t> talk about </a:t>
            </a:r>
            <a:r>
              <a:rPr lang="en-US" sz="2800" b="1" i="1" kern="0" dirty="0"/>
              <a:t>a</a:t>
            </a:r>
            <a:r>
              <a:rPr kumimoji="0" lang="en-US" sz="2800" b="1" i="1" u="none" strike="noStrike" kern="0" cap="none" spc="0" normalizeH="0" baseline="0" noProof="0" dirty="0" smtClean="0">
                <a:ln>
                  <a:noFill/>
                </a:ln>
                <a:effectLst/>
                <a:uLnTx/>
                <a:uFillTx/>
              </a:rPr>
              <a:t> picture.</a:t>
            </a:r>
          </a:p>
          <a:p>
            <a:pPr marL="0" marR="0" lvl="0" indent="0" defTabSz="914400" eaLnBrk="1" fontAlgn="auto" latinLnBrk="0" hangingPunct="1">
              <a:lnSpc>
                <a:spcPct val="100000"/>
              </a:lnSpc>
              <a:spcBef>
                <a:spcPts val="0"/>
              </a:spcBef>
              <a:spcAft>
                <a:spcPts val="0"/>
              </a:spcAft>
              <a:buClrTx/>
              <a:buSzTx/>
              <a:buFontTx/>
              <a:buNone/>
              <a:tabLst/>
              <a:defRPr/>
            </a:pPr>
            <a:r>
              <a:rPr lang="en-US" sz="2800" b="1" i="1" kern="0" dirty="0"/>
              <a:t> </a:t>
            </a:r>
            <a:r>
              <a:rPr lang="en-US" sz="2800" b="1" i="1" kern="0" dirty="0" smtClean="0"/>
              <a:t>       2. listen for specific information.</a:t>
            </a:r>
            <a:endParaRPr kumimoji="0" lang="en-US" sz="2800" b="1" i="1"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effectLst/>
                <a:uLnTx/>
                <a:uFillTx/>
              </a:rPr>
              <a:t> </a:t>
            </a:r>
            <a:r>
              <a:rPr kumimoji="0" lang="en-US" sz="2800" b="1" i="1" u="none" strike="noStrike" kern="0" cap="none" spc="0" normalizeH="0" baseline="0" noProof="0" dirty="0" smtClean="0">
                <a:ln>
                  <a:noFill/>
                </a:ln>
                <a:effectLst/>
                <a:uLnTx/>
                <a:uFillTx/>
              </a:rPr>
              <a:t>       </a:t>
            </a:r>
            <a:r>
              <a:rPr lang="en-US" sz="2800" b="1" i="1" kern="0" noProof="0" dirty="0"/>
              <a:t>3</a:t>
            </a:r>
            <a:r>
              <a:rPr lang="en-US" sz="2800" b="1" i="1" kern="0" dirty="0" smtClean="0"/>
              <a:t>. read and understand the text through silent    reading.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effectLst/>
                <a:uLnTx/>
                <a:uFillTx/>
              </a:rPr>
              <a:t> </a:t>
            </a:r>
            <a:r>
              <a:rPr kumimoji="0" lang="en-US" sz="2800" b="1" i="1" u="none" strike="noStrike" kern="0" cap="none" spc="0" normalizeH="0" baseline="0" noProof="0" dirty="0" smtClean="0">
                <a:ln>
                  <a:noFill/>
                </a:ln>
                <a:effectLst/>
                <a:uLnTx/>
                <a:uFillTx/>
              </a:rPr>
              <a:t>       4.</a:t>
            </a:r>
            <a:r>
              <a:rPr kumimoji="0" lang="en-US" sz="2800" b="1" i="1" u="none" strike="noStrike" kern="0" cap="none" spc="0" normalizeH="0" noProof="0" dirty="0" smtClean="0">
                <a:ln>
                  <a:noFill/>
                </a:ln>
                <a:effectLst/>
                <a:uLnTx/>
                <a:uFillTx/>
              </a:rPr>
              <a:t> </a:t>
            </a:r>
            <a:r>
              <a:rPr lang="en-US" sz="2800" b="1" i="1" kern="0" dirty="0" smtClean="0"/>
              <a:t>write about a place.</a:t>
            </a:r>
            <a:endParaRPr kumimoji="0" lang="en-US" sz="2800" b="1" i="1"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effectLst/>
                <a:uLnTx/>
                <a:uFillTx/>
              </a:rPr>
              <a:t> </a:t>
            </a:r>
            <a:r>
              <a:rPr kumimoji="0" lang="en-US" sz="2800" b="1" i="1" u="none" strike="noStrike" kern="0" cap="none" spc="0" normalizeH="0" baseline="0" noProof="0" dirty="0" smtClean="0">
                <a:ln>
                  <a:noFill/>
                </a:ln>
                <a:effectLst/>
                <a:uLnTx/>
                <a:uFillTx/>
              </a:rPr>
              <a:t>       5.</a:t>
            </a:r>
            <a:r>
              <a:rPr kumimoji="0" lang="en-US" sz="2800" b="1" i="1" u="none" strike="noStrike" kern="0" cap="none" spc="0" normalizeH="0" noProof="0" dirty="0" smtClean="0">
                <a:ln>
                  <a:noFill/>
                </a:ln>
                <a:effectLst/>
                <a:uLnTx/>
                <a:uFillTx/>
              </a:rPr>
              <a:t> infer the meaning from the text.</a:t>
            </a:r>
            <a:endParaRPr kumimoji="0" lang="en-US" sz="2800" b="1" i="1" u="none" strike="noStrike" kern="0" cap="none" spc="0" normalizeH="0" baseline="0" noProof="0" dirty="0">
              <a:ln>
                <a:noFill/>
              </a:ln>
              <a:effectLst/>
              <a:uLnTx/>
              <a:uFillTx/>
            </a:endParaRPr>
          </a:p>
        </p:txBody>
      </p:sp>
    </p:spTree>
    <p:extLst>
      <p:ext uri="{BB962C8B-B14F-4D97-AF65-F5344CB8AC3E}">
        <p14:creationId xmlns:p14="http://schemas.microsoft.com/office/powerpoint/2010/main" val="24429546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070" y="1447800"/>
            <a:ext cx="8758517"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Times New Roman" panose="02020603050405020304" pitchFamily="18" charset="0"/>
                <a:cs typeface="Times New Roman" panose="02020603050405020304" pitchFamily="18" charset="0"/>
              </a:rPr>
              <a:t>1. How many world </a:t>
            </a:r>
            <a:r>
              <a:rPr lang="en-US" sz="2800" b="1" dirty="0">
                <a:solidFill>
                  <a:schemeClr val="tx1"/>
                </a:solidFill>
                <a:latin typeface="Times New Roman" panose="02020603050405020304" pitchFamily="18" charset="0"/>
                <a:cs typeface="Times New Roman" panose="02020603050405020304" pitchFamily="18" charset="0"/>
              </a:rPr>
              <a:t>heritage </a:t>
            </a:r>
            <a:r>
              <a:rPr lang="en-US" sz="2800" b="1" dirty="0" smtClean="0">
                <a:solidFill>
                  <a:schemeClr val="tx1"/>
                </a:solidFill>
                <a:latin typeface="Times New Roman" panose="02020603050405020304" pitchFamily="18" charset="0"/>
                <a:cs typeface="Times New Roman" panose="02020603050405020304" pitchFamily="18" charset="0"/>
              </a:rPr>
              <a:t>sites are there in     Bangladesh?</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81000" y="2667000"/>
            <a:ext cx="8305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2</a:t>
            </a:r>
            <a:r>
              <a:rPr lang="en-US" sz="2800" b="1" dirty="0" smtClean="0">
                <a:solidFill>
                  <a:schemeClr val="tx1"/>
                </a:solidFill>
                <a:latin typeface="Times New Roman" panose="02020603050405020304" pitchFamily="18" charset="0"/>
                <a:cs typeface="Times New Roman" panose="02020603050405020304" pitchFamily="18" charset="0"/>
              </a:rPr>
              <a:t>. Where is the Shat Gombuj Mosque situated in?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63071" y="4114800"/>
            <a:ext cx="8476129"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Times New Roman" panose="02020603050405020304" pitchFamily="18" charset="0"/>
                <a:cs typeface="Times New Roman" panose="02020603050405020304" pitchFamily="18" charset="0"/>
              </a:rPr>
              <a:t>3. Which </a:t>
            </a:r>
            <a:r>
              <a:rPr lang="en-US" sz="2800" b="1" dirty="0">
                <a:solidFill>
                  <a:schemeClr val="tx1"/>
                </a:solidFill>
                <a:latin typeface="Times New Roman" panose="02020603050405020304" pitchFamily="18" charset="0"/>
                <a:cs typeface="Times New Roman" panose="02020603050405020304" pitchFamily="18" charset="0"/>
              </a:rPr>
              <a:t>have worn away with the passage of time</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609600" y="2057400"/>
            <a:ext cx="8001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smtClean="0">
                <a:solidFill>
                  <a:srgbClr val="00B050"/>
                </a:solidFill>
                <a:latin typeface="Times New Roman" panose="02020603050405020304" pitchFamily="18" charset="0"/>
                <a:cs typeface="Times New Roman" panose="02020603050405020304" pitchFamily="18" charset="0"/>
              </a:rPr>
              <a:t>a) one          b) two          c) three           d) four</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09600" y="3124200"/>
            <a:ext cx="80772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smtClean="0">
                <a:solidFill>
                  <a:srgbClr val="00B050"/>
                </a:solidFill>
                <a:latin typeface="Times New Roman" panose="02020603050405020304" pitchFamily="18" charset="0"/>
                <a:cs typeface="Times New Roman" panose="02020603050405020304" pitchFamily="18" charset="0"/>
              </a:rPr>
              <a:t>a) centre of Bagerhat            b) out </a:t>
            </a:r>
            <a:r>
              <a:rPr lang="en-US" sz="2800" b="1" dirty="0">
                <a:solidFill>
                  <a:srgbClr val="00B050"/>
                </a:solidFill>
                <a:latin typeface="Times New Roman" panose="02020603050405020304" pitchFamily="18" charset="0"/>
                <a:cs typeface="Times New Roman" panose="02020603050405020304" pitchFamily="18" charset="0"/>
              </a:rPr>
              <a:t>of Bagerhat</a:t>
            </a:r>
            <a:r>
              <a:rPr lang="en-US" sz="2800" b="1" dirty="0" smtClean="0">
                <a:solidFill>
                  <a:srgbClr val="00B050"/>
                </a:solidFill>
                <a:latin typeface="Times New Roman" panose="02020603050405020304" pitchFamily="18" charset="0"/>
                <a:cs typeface="Times New Roman" panose="02020603050405020304" pitchFamily="18" charset="0"/>
              </a:rPr>
              <a:t>      </a:t>
            </a:r>
          </a:p>
          <a:p>
            <a:r>
              <a:rPr lang="en-US" sz="2800" b="1" dirty="0" smtClean="0">
                <a:solidFill>
                  <a:srgbClr val="00B050"/>
                </a:solidFill>
                <a:latin typeface="Times New Roman" panose="02020603050405020304" pitchFamily="18" charset="0"/>
                <a:cs typeface="Times New Roman" panose="02020603050405020304" pitchFamily="18" charset="0"/>
              </a:rPr>
              <a:t> c) suburb of </a:t>
            </a:r>
            <a:r>
              <a:rPr lang="en-US" sz="2800" b="1" dirty="0">
                <a:solidFill>
                  <a:srgbClr val="00B050"/>
                </a:solidFill>
                <a:latin typeface="Times New Roman" panose="02020603050405020304" pitchFamily="18" charset="0"/>
                <a:cs typeface="Times New Roman" panose="02020603050405020304" pitchFamily="18" charset="0"/>
              </a:rPr>
              <a:t>Bagerhat</a:t>
            </a:r>
            <a:r>
              <a:rPr lang="en-US" sz="2800" b="1" dirty="0" smtClean="0">
                <a:solidFill>
                  <a:srgbClr val="00B050"/>
                </a:solidFill>
                <a:latin typeface="Times New Roman" panose="02020603050405020304" pitchFamily="18" charset="0"/>
                <a:cs typeface="Times New Roman" panose="02020603050405020304" pitchFamily="18" charset="0"/>
              </a:rPr>
              <a:t>           d) </a:t>
            </a:r>
            <a:r>
              <a:rPr lang="en-US" sz="2800" b="1" dirty="0">
                <a:solidFill>
                  <a:srgbClr val="00B050"/>
                </a:solidFill>
                <a:latin typeface="Times New Roman" panose="02020603050405020304" pitchFamily="18" charset="0"/>
                <a:cs typeface="Times New Roman" panose="02020603050405020304" pitchFamily="18" charset="0"/>
              </a:rPr>
              <a:t>centre of </a:t>
            </a:r>
            <a:r>
              <a:rPr lang="en-US" sz="2800" b="1" dirty="0" smtClean="0">
                <a:solidFill>
                  <a:srgbClr val="00B050"/>
                </a:solidFill>
                <a:latin typeface="Times New Roman" panose="02020603050405020304" pitchFamily="18" charset="0"/>
                <a:cs typeface="Times New Roman" panose="02020603050405020304" pitchFamily="18" charset="0"/>
              </a:rPr>
              <a:t>Khulna</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8" name="Rectangle 7"/>
          <p:cNvSpPr/>
          <p:nvPr/>
        </p:nvSpPr>
        <p:spPr>
          <a:xfrm>
            <a:off x="681318" y="4572000"/>
            <a:ext cx="777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smtClean="0">
                <a:solidFill>
                  <a:srgbClr val="00B050"/>
                </a:solidFill>
                <a:latin typeface="Times New Roman" panose="02020603050405020304" pitchFamily="18" charset="0"/>
                <a:cs typeface="Times New Roman" panose="02020603050405020304" pitchFamily="18" charset="0"/>
              </a:rPr>
              <a:t>a) pillars         b) domes       c) doors        d) roof</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63071" y="5181600"/>
            <a:ext cx="8323729"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4</a:t>
            </a:r>
            <a:r>
              <a:rPr lang="en-US" sz="2800" b="1" dirty="0" smtClean="0">
                <a:solidFill>
                  <a:schemeClr val="tx1"/>
                </a:solidFill>
                <a:latin typeface="Times New Roman" panose="02020603050405020304" pitchFamily="18" charset="0"/>
                <a:cs typeface="Times New Roman" panose="02020603050405020304" pitchFamily="18" charset="0"/>
              </a:rPr>
              <a:t>. When </a:t>
            </a:r>
            <a:r>
              <a:rPr lang="en-US" sz="2800" b="1" dirty="0">
                <a:solidFill>
                  <a:schemeClr val="tx1"/>
                </a:solidFill>
                <a:latin typeface="Times New Roman" panose="02020603050405020304" pitchFamily="18" charset="0"/>
                <a:cs typeface="Times New Roman" panose="02020603050405020304" pitchFamily="18" charset="0"/>
              </a:rPr>
              <a:t>Khan Jahan Ali established this mosque</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85800" y="5562600"/>
            <a:ext cx="80772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smtClean="0">
                <a:solidFill>
                  <a:srgbClr val="00B050"/>
                </a:solidFill>
                <a:latin typeface="Times New Roman" panose="02020603050405020304" pitchFamily="18" charset="0"/>
                <a:cs typeface="Times New Roman" panose="02020603050405020304" pitchFamily="18" charset="0"/>
              </a:rPr>
              <a:t>a) before 1405                         b) after </a:t>
            </a:r>
            <a:r>
              <a:rPr lang="en-US" sz="2800" b="1" dirty="0">
                <a:solidFill>
                  <a:srgbClr val="00B050"/>
                </a:solidFill>
                <a:latin typeface="Times New Roman" panose="02020603050405020304" pitchFamily="18" charset="0"/>
                <a:cs typeface="Times New Roman" panose="02020603050405020304" pitchFamily="18" charset="0"/>
              </a:rPr>
              <a:t>1405 </a:t>
            </a:r>
            <a:endParaRPr lang="en-US" sz="2800" b="1" dirty="0" smtClean="0">
              <a:solidFill>
                <a:srgbClr val="00B050"/>
              </a:solidFill>
              <a:latin typeface="Times New Roman" panose="02020603050405020304" pitchFamily="18" charset="0"/>
              <a:cs typeface="Times New Roman" panose="02020603050405020304" pitchFamily="18" charset="0"/>
            </a:endParaRPr>
          </a:p>
          <a:p>
            <a:r>
              <a:rPr lang="en-US" sz="2800" b="1" dirty="0" smtClean="0">
                <a:solidFill>
                  <a:srgbClr val="00B050"/>
                </a:solidFill>
                <a:latin typeface="Times New Roman" panose="02020603050405020304" pitchFamily="18" charset="0"/>
                <a:cs typeface="Times New Roman" panose="02020603050405020304" pitchFamily="18" charset="0"/>
              </a:rPr>
              <a:t> c) </a:t>
            </a:r>
            <a:r>
              <a:rPr lang="en-US" sz="2800" b="1" dirty="0">
                <a:solidFill>
                  <a:srgbClr val="00B050"/>
                </a:solidFill>
                <a:latin typeface="Times New Roman" panose="02020603050405020304" pitchFamily="18" charset="0"/>
                <a:cs typeface="Times New Roman" panose="02020603050405020304" pitchFamily="18" charset="0"/>
              </a:rPr>
              <a:t>before </a:t>
            </a:r>
            <a:r>
              <a:rPr lang="en-US" sz="2800" b="1" dirty="0" smtClean="0">
                <a:solidFill>
                  <a:srgbClr val="00B050"/>
                </a:solidFill>
                <a:latin typeface="Times New Roman" panose="02020603050405020304" pitchFamily="18" charset="0"/>
                <a:cs typeface="Times New Roman" panose="02020603050405020304" pitchFamily="18" charset="0"/>
              </a:rPr>
              <a:t>1459                         d) after 1500 </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81000" y="76200"/>
            <a:ext cx="85344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Times New Roman" panose="02020603050405020304" pitchFamily="18" charset="0"/>
                <a:cs typeface="Times New Roman" panose="02020603050405020304" pitchFamily="18" charset="0"/>
              </a:rPr>
              <a:t>First read the questions then listen to the audio about the Shat Gombuj Mosque and choose the best answer.</a:t>
            </a:r>
            <a:endParaRPr lang="en-US" sz="28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416469650"/>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185" name="Equation" r:id="rId5" imgW="114120" imgH="215640" progId="Equation.3">
                  <p:embed/>
                </p:oleObj>
              </mc:Choice>
              <mc:Fallback>
                <p:oleObj name="Equation" r:id="rId5" imgW="114120" imgH="215640" progId="Equation.3">
                  <p:embed/>
                  <p:pic>
                    <p:nvPicPr>
                      <p:cNvPr id="0" name=""/>
                      <p:cNvPicPr/>
                      <p:nvPr/>
                    </p:nvPicPr>
                    <p:blipFill>
                      <a:blip r:embed="rId6"/>
                      <a:stretch>
                        <a:fillRect/>
                      </a:stretch>
                    </p:blipFill>
                    <p:spPr>
                      <a:xfrm>
                        <a:off x="4514850" y="3321050"/>
                        <a:ext cx="114300" cy="2159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0" name="Rectangle 19"/>
              <p:cNvSpPr/>
              <p:nvPr/>
            </p:nvSpPr>
            <p:spPr>
              <a:xfrm>
                <a:off x="3962400" y="2057400"/>
                <a:ext cx="106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chemeClr val="tx1"/>
                          </a:solidFill>
                          <a:latin typeface="Cambria Math"/>
                          <a:sym typeface="Wingdings 2"/>
                        </a:rPr>
                        <m:t></m:t>
                      </m:r>
                    </m:oMath>
                  </m:oMathPara>
                </a14:m>
                <a:endParaRPr lang="en-US" sz="6000" dirty="0">
                  <a:solidFill>
                    <a:schemeClr val="tx1"/>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3962400" y="2057400"/>
                <a:ext cx="1066800" cy="609600"/>
              </a:xfrm>
              <a:prstGeom prst="rect">
                <a:avLst/>
              </a:prstGeom>
              <a:blipFill rotWithShape="1">
                <a:blip r:embed="rId8"/>
                <a:stretch>
                  <a:fillRect t="-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284629" y="3581400"/>
                <a:ext cx="106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chemeClr val="tx1"/>
                          </a:solidFill>
                          <a:latin typeface="Cambria Math"/>
                          <a:sym typeface="Wingdings 2"/>
                        </a:rPr>
                        <m:t></m:t>
                      </m:r>
                    </m:oMath>
                  </m:oMathPara>
                </a14:m>
                <a:endParaRPr lang="en-US" sz="6000" dirty="0">
                  <a:solidFill>
                    <a:schemeClr val="tx1"/>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284629" y="3581400"/>
                <a:ext cx="1066800" cy="609600"/>
              </a:xfrm>
              <a:prstGeom prst="rect">
                <a:avLst/>
              </a:prstGeom>
              <a:blipFill rotWithShape="1">
                <a:blip r:embed="rId9"/>
                <a:stretch>
                  <a:fillRect t="-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2514600" y="4572000"/>
                <a:ext cx="106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chemeClr val="tx1"/>
                          </a:solidFill>
                          <a:latin typeface="Cambria Math"/>
                          <a:sym typeface="Wingdings 2"/>
                        </a:rPr>
                        <m:t></m:t>
                      </m:r>
                    </m:oMath>
                  </m:oMathPara>
                </a14:m>
                <a:endParaRPr lang="en-US" sz="6000" dirty="0">
                  <a:solidFill>
                    <a:schemeClr val="tx1"/>
                  </a:solidFill>
                </a:endParaRPr>
              </a:p>
            </p:txBody>
          </p:sp>
        </mc:Choice>
        <mc:Fallback xmlns="">
          <p:sp>
            <p:nvSpPr>
              <p:cNvPr id="22" name="Rectangle 21"/>
              <p:cNvSpPr>
                <a:spLocks noRot="1" noChangeAspect="1" noMove="1" noResize="1" noEditPoints="1" noAdjustHandles="1" noChangeArrowheads="1" noChangeShapeType="1" noTextEdit="1"/>
              </p:cNvSpPr>
              <p:nvPr/>
            </p:nvSpPr>
            <p:spPr>
              <a:xfrm>
                <a:off x="2514600" y="4572000"/>
                <a:ext cx="1066800" cy="609600"/>
              </a:xfrm>
              <a:prstGeom prst="rect">
                <a:avLst/>
              </a:prstGeom>
              <a:blipFill rotWithShape="1">
                <a:blip r:embed="rId10"/>
                <a:stretch>
                  <a:fillRect t="-4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81000" y="6096000"/>
                <a:ext cx="106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chemeClr val="tx1"/>
                          </a:solidFill>
                          <a:latin typeface="Cambria Math"/>
                          <a:sym typeface="Wingdings 2"/>
                        </a:rPr>
                        <m:t></m:t>
                      </m:r>
                    </m:oMath>
                  </m:oMathPara>
                </a14:m>
                <a:endParaRPr lang="en-US" sz="6000" dirty="0">
                  <a:solidFill>
                    <a:schemeClr val="tx1"/>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381000" y="6096000"/>
                <a:ext cx="1066800" cy="609600"/>
              </a:xfrm>
              <a:prstGeom prst="rect">
                <a:avLst/>
              </a:prstGeom>
              <a:blipFill rotWithShape="1">
                <a:blip r:embed="rId10"/>
                <a:stretch>
                  <a:fillRect t="-4000"/>
                </a:stretch>
              </a:blipFill>
              <a:ln>
                <a:noFill/>
              </a:ln>
            </p:spPr>
            <p:txBody>
              <a:bodyPr/>
              <a:lstStyle/>
              <a:p>
                <a:r>
                  <a:rPr lang="en-US">
                    <a:noFill/>
                  </a:rPr>
                  <a:t> </a:t>
                </a:r>
              </a:p>
            </p:txBody>
          </p:sp>
        </mc:Fallback>
      </mc:AlternateContent>
      <p:pic>
        <p:nvPicPr>
          <p:cNvPr id="17"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8001000" y="969818"/>
            <a:ext cx="609600" cy="609600"/>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847271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7"/>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62933" fill="hold"/>
                                        <p:tgtEl>
                                          <p:spTgt spid="17"/>
                                        </p:tgtEl>
                                      </p:cBhvr>
                                    </p:cmd>
                                  </p:childTnLst>
                                </p:cTn>
                              </p:par>
                            </p:childTnLst>
                          </p:cTn>
                        </p:par>
                      </p:childTnLst>
                    </p:cTn>
                  </p:par>
                </p:childTnLst>
              </p:cTn>
              <p:nextCondLst>
                <p:cond evt="onClick" delay="0">
                  <p:tgtEl>
                    <p:spTgt spid="17"/>
                  </p:tgtEl>
                </p:cond>
              </p:nextCondLst>
            </p:seq>
            <p:audio>
              <p:cMediaNode vol="80000">
                <p:cTn id="28" fill="hold" display="0">
                  <p:stCondLst>
                    <p:cond delay="indefinite"/>
                  </p:stCondLst>
                  <p:endCondLst>
                    <p:cond evt="onStopAudio" delay="0">
                      <p:tgtEl>
                        <p:sldTgt/>
                      </p:tgtEl>
                    </p:cond>
                  </p:endCondLst>
                </p:cTn>
                <p:tgtEl>
                  <p:spTgt spid="17"/>
                </p:tgtEl>
              </p:cMediaNode>
            </p:audio>
          </p:childTnLst>
        </p:cTn>
      </p:par>
    </p:tnLst>
    <p:bldLst>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636" r="3896" b="42142"/>
          <a:stretch/>
        </p:blipFill>
        <p:spPr>
          <a:xfrm>
            <a:off x="228599" y="3034251"/>
            <a:ext cx="8764595" cy="2039940"/>
          </a:xfrm>
          <a:prstGeom prst="rect">
            <a:avLst/>
          </a:prstGeom>
          <a:ln>
            <a:solidFill>
              <a:schemeClr val="tx1"/>
            </a:solidFill>
          </a:ln>
        </p:spPr>
      </p:pic>
      <p:sp>
        <p:nvSpPr>
          <p:cNvPr id="3" name="Up Arrow 2"/>
          <p:cNvSpPr/>
          <p:nvPr/>
        </p:nvSpPr>
        <p:spPr>
          <a:xfrm flipH="1">
            <a:off x="7040881" y="2057400"/>
            <a:ext cx="45719" cy="169033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562600" y="980182"/>
            <a:ext cx="3048000" cy="1077218"/>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 77 low height </a:t>
            </a:r>
            <a:r>
              <a:rPr lang="en-US" sz="3200" b="1" dirty="0">
                <a:latin typeface="Times New Roman" panose="02020603050405020304" pitchFamily="18" charset="0"/>
                <a:cs typeface="Times New Roman" panose="02020603050405020304" pitchFamily="18" charset="0"/>
              </a:rPr>
              <a:t>d</a:t>
            </a:r>
            <a:r>
              <a:rPr lang="en-US" sz="3200" b="1" dirty="0" smtClean="0">
                <a:latin typeface="Times New Roman" panose="02020603050405020304" pitchFamily="18" charset="0"/>
                <a:cs typeface="Times New Roman" panose="02020603050405020304" pitchFamily="18" charset="0"/>
              </a:rPr>
              <a:t>ooms</a:t>
            </a:r>
            <a:endParaRPr lang="en-US" sz="3200" b="1" dirty="0">
              <a:latin typeface="Times New Roman" panose="02020603050405020304" pitchFamily="18" charset="0"/>
              <a:cs typeface="Times New Roman" panose="02020603050405020304" pitchFamily="18" charset="0"/>
            </a:endParaRPr>
          </a:p>
        </p:txBody>
      </p:sp>
      <p:sp>
        <p:nvSpPr>
          <p:cNvPr id="5" name="Up Arrow 4"/>
          <p:cNvSpPr/>
          <p:nvPr/>
        </p:nvSpPr>
        <p:spPr>
          <a:xfrm flipH="1">
            <a:off x="1242059" y="2057400"/>
            <a:ext cx="45719" cy="110389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52400" y="980182"/>
            <a:ext cx="3829051" cy="1077218"/>
          </a:xfrm>
          <a:prstGeom prst="rect">
            <a:avLst/>
          </a:prstGeom>
          <a:solidFill>
            <a:schemeClr val="accent3">
              <a:lumMod val="20000"/>
              <a:lumOff val="80000"/>
            </a:schemeClr>
          </a:solidFill>
          <a:ln>
            <a:solidFill>
              <a:schemeClr val="tx1"/>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Four corners have 4 smaller </a:t>
            </a:r>
            <a:r>
              <a:rPr lang="en-US" sz="3200" b="1" dirty="0">
                <a:latin typeface="Times New Roman" panose="02020603050405020304" pitchFamily="18" charset="0"/>
                <a:cs typeface="Times New Roman" panose="02020603050405020304" pitchFamily="18" charset="0"/>
              </a:rPr>
              <a:t>d</a:t>
            </a:r>
            <a:r>
              <a:rPr lang="en-US" sz="3200" b="1" dirty="0" smtClean="0">
                <a:latin typeface="Times New Roman" panose="02020603050405020304" pitchFamily="18" charset="0"/>
                <a:cs typeface="Times New Roman" panose="02020603050405020304" pitchFamily="18" charset="0"/>
              </a:rPr>
              <a:t>ooms</a:t>
            </a:r>
            <a:endParaRPr lang="en-US" sz="3200" b="1" dirty="0">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V="1">
            <a:off x="2209800" y="4608404"/>
            <a:ext cx="2209800" cy="60959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2" name="Straight Arrow Connector 11"/>
          <p:cNvCxnSpPr/>
          <p:nvPr/>
        </p:nvCxnSpPr>
        <p:spPr>
          <a:xfrm flipV="1">
            <a:off x="2209800" y="4608404"/>
            <a:ext cx="1485900" cy="60959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152400" y="5323582"/>
            <a:ext cx="3676650" cy="1077218"/>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11 Arched doorways on east</a:t>
            </a:r>
            <a:endParaRPr lang="en-US" sz="3200" b="1" dirty="0">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flipV="1">
            <a:off x="2234045" y="4608404"/>
            <a:ext cx="2871355" cy="61521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7" name="Straight Arrow Connector 16"/>
          <p:cNvCxnSpPr/>
          <p:nvPr/>
        </p:nvCxnSpPr>
        <p:spPr>
          <a:xfrm flipV="1">
            <a:off x="2327564" y="4679336"/>
            <a:ext cx="3432464" cy="53866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9" name="Straight Arrow Connector 18"/>
          <p:cNvCxnSpPr/>
          <p:nvPr/>
        </p:nvCxnSpPr>
        <p:spPr>
          <a:xfrm flipV="1">
            <a:off x="2296391" y="4679336"/>
            <a:ext cx="4028209" cy="56506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1" name="Straight Arrow Connector 20"/>
          <p:cNvCxnSpPr/>
          <p:nvPr/>
        </p:nvCxnSpPr>
        <p:spPr>
          <a:xfrm flipV="1">
            <a:off x="2296391" y="4679336"/>
            <a:ext cx="4561609" cy="61783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3" name="Straight Arrow Connector 22"/>
          <p:cNvCxnSpPr/>
          <p:nvPr/>
        </p:nvCxnSpPr>
        <p:spPr>
          <a:xfrm flipV="1">
            <a:off x="2312894" y="4772041"/>
            <a:ext cx="5078506" cy="47236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5" name="Straight Arrow Connector 24"/>
          <p:cNvCxnSpPr/>
          <p:nvPr/>
        </p:nvCxnSpPr>
        <p:spPr>
          <a:xfrm flipV="1">
            <a:off x="2327564" y="4608404"/>
            <a:ext cx="872836" cy="60959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9" name="Straight Arrow Connector 28"/>
          <p:cNvCxnSpPr/>
          <p:nvPr/>
        </p:nvCxnSpPr>
        <p:spPr>
          <a:xfrm flipV="1">
            <a:off x="2327564" y="4608404"/>
            <a:ext cx="263236" cy="60959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3" name="Straight Arrow Connector 32"/>
          <p:cNvCxnSpPr/>
          <p:nvPr/>
        </p:nvCxnSpPr>
        <p:spPr>
          <a:xfrm flipH="1" flipV="1">
            <a:off x="1905000" y="4608404"/>
            <a:ext cx="381000" cy="63600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4" name="Straight Arrow Connector 43"/>
          <p:cNvCxnSpPr/>
          <p:nvPr/>
        </p:nvCxnSpPr>
        <p:spPr>
          <a:xfrm flipV="1">
            <a:off x="2312894" y="4608404"/>
            <a:ext cx="5562600" cy="60959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2" name="Rectangle 21"/>
          <p:cNvSpPr/>
          <p:nvPr/>
        </p:nvSpPr>
        <p:spPr>
          <a:xfrm>
            <a:off x="152400" y="76200"/>
            <a:ext cx="8840794"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Times New Roman" panose="02020603050405020304" pitchFamily="18" charset="0"/>
                <a:cs typeface="Times New Roman" panose="02020603050405020304" pitchFamily="18" charset="0"/>
              </a:rPr>
              <a:t>Have a look outside the mosque.</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6591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500"/>
                                        <p:tgtEl>
                                          <p:spTgt spid="33"/>
                                        </p:tgtEl>
                                      </p:cBhvr>
                                    </p:animEffect>
                                  </p:childTnLst>
                                </p:cTn>
                              </p:par>
                              <p:par>
                                <p:cTn id="24" presetID="22" presetClass="entr" presetSubtype="4"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par>
                                <p:cTn id="27" presetID="22" presetClass="entr" presetSubtype="4"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par>
                                <p:cTn id="30" presetID="22" presetClass="entr" presetSubtype="4"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2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par>
                                <p:cTn id="36" presetID="22" presetClass="entr" presetSubtype="4"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par>
                                <p:cTn id="39" presetID="2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par>
                                <p:cTn id="45" presetID="22" presetClass="entr" presetSubtype="4"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par>
                                <p:cTn id="48" presetID="22" presetClass="entr" presetSubtype="4"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par>
                                <p:cTn id="51" presetID="22" presetClass="entr" presetSubtype="4"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wipe(down)">
                                      <p:cBhvr>
                                        <p:cTn id="53" dur="500"/>
                                        <p:tgtEl>
                                          <p:spTgt spid="44"/>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45" y="-27709"/>
            <a:ext cx="9180946" cy="6885709"/>
          </a:xfrm>
          <a:prstGeom prst="rect">
            <a:avLst/>
          </a:prstGeom>
          <a:ln>
            <a:noFill/>
          </a:ln>
          <a:effectLst>
            <a:outerShdw blurRad="44450" dist="27940" dir="5400000" algn="ctr">
              <a:srgbClr val="000000">
                <a:alpha val="32000"/>
              </a:srgbClr>
            </a:outerShdw>
          </a:effectLst>
        </p:spPr>
      </p:pic>
      <p:cxnSp>
        <p:nvCxnSpPr>
          <p:cNvPr id="5" name="Straight Arrow Connector 4"/>
          <p:cNvCxnSpPr/>
          <p:nvPr/>
        </p:nvCxnSpPr>
        <p:spPr>
          <a:xfrm flipV="1">
            <a:off x="1898073" y="5410200"/>
            <a:ext cx="5493327" cy="7620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a:xfrm flipV="1">
            <a:off x="1905000" y="5638800"/>
            <a:ext cx="5943600" cy="5334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1" name="Straight Arrow Connector 10"/>
          <p:cNvCxnSpPr/>
          <p:nvPr/>
        </p:nvCxnSpPr>
        <p:spPr>
          <a:xfrm flipV="1">
            <a:off x="1898073" y="5257800"/>
            <a:ext cx="4959927" cy="9144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4" name="Straight Arrow Connector 13"/>
          <p:cNvCxnSpPr/>
          <p:nvPr/>
        </p:nvCxnSpPr>
        <p:spPr>
          <a:xfrm flipV="1">
            <a:off x="2050473" y="5105400"/>
            <a:ext cx="4197927" cy="1066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8" name="Straight Arrow Connector 17"/>
          <p:cNvCxnSpPr/>
          <p:nvPr/>
        </p:nvCxnSpPr>
        <p:spPr>
          <a:xfrm flipV="1">
            <a:off x="1905000" y="5105400"/>
            <a:ext cx="3505200" cy="1066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1" name="Straight Arrow Connector 20"/>
          <p:cNvCxnSpPr/>
          <p:nvPr/>
        </p:nvCxnSpPr>
        <p:spPr>
          <a:xfrm flipV="1">
            <a:off x="2133600" y="5105400"/>
            <a:ext cx="2362200" cy="1066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5" name="Straight Arrow Connector 24"/>
          <p:cNvCxnSpPr/>
          <p:nvPr/>
        </p:nvCxnSpPr>
        <p:spPr>
          <a:xfrm flipV="1">
            <a:off x="2050473" y="5105400"/>
            <a:ext cx="1298863" cy="1066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4" name="TextBox 3"/>
          <p:cNvSpPr txBox="1"/>
          <p:nvPr/>
        </p:nvSpPr>
        <p:spPr>
          <a:xfrm>
            <a:off x="152400" y="4114800"/>
            <a:ext cx="2209800" cy="2554545"/>
          </a:xfrm>
          <a:prstGeom prst="rect">
            <a:avLst/>
          </a:prstGeom>
          <a:solidFill>
            <a:schemeClr val="accent2">
              <a:lumMod val="20000"/>
              <a:lumOff val="80000"/>
            </a:schemeClr>
          </a:solidFill>
          <a:ln>
            <a:solidFill>
              <a:schemeClr val="accent2">
                <a:lumMod val="75000"/>
              </a:schemeClr>
            </a:solidFill>
          </a:ln>
          <a:effectLst/>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7 Arched doorways each on north and south</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544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par>
                                <p:cTn id="23" presetID="2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3942</TotalTime>
  <Words>937</Words>
  <Application>Microsoft Office PowerPoint</Application>
  <PresentationFormat>On-screen Show (4:3)</PresentationFormat>
  <Paragraphs>130</Paragraphs>
  <Slides>23</Slides>
  <Notes>5</Notes>
  <HiddenSlides>1</HiddenSlides>
  <MMClips>1</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26" baseType="lpstr">
      <vt:lpstr>Office Theme</vt:lpstr>
      <vt:lpstr>Concourse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Doel</cp:lastModifiedBy>
  <cp:revision>454</cp:revision>
  <dcterms:created xsi:type="dcterms:W3CDTF">2006-08-16T00:00:00Z</dcterms:created>
  <dcterms:modified xsi:type="dcterms:W3CDTF">2015-06-24T08:02:46Z</dcterms:modified>
</cp:coreProperties>
</file>